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 id="2147483687" r:id="rId3"/>
    <p:sldMasterId id="2147483700" r:id="rId4"/>
    <p:sldMasterId id="2147483713" r:id="rId5"/>
  </p:sldMasterIdLst>
  <p:notesMasterIdLst>
    <p:notesMasterId r:id="rId30"/>
  </p:notesMasterIdLst>
  <p:handoutMasterIdLst>
    <p:handoutMasterId r:id="rId31"/>
  </p:handoutMasterIdLst>
  <p:sldIdLst>
    <p:sldId id="302" r:id="rId6"/>
    <p:sldId id="259" r:id="rId7"/>
    <p:sldId id="286" r:id="rId8"/>
    <p:sldId id="287" r:id="rId9"/>
    <p:sldId id="260" r:id="rId10"/>
    <p:sldId id="262" r:id="rId11"/>
    <p:sldId id="288" r:id="rId12"/>
    <p:sldId id="263" r:id="rId13"/>
    <p:sldId id="270" r:id="rId14"/>
    <p:sldId id="272" r:id="rId15"/>
    <p:sldId id="276" r:id="rId16"/>
    <p:sldId id="277" r:id="rId17"/>
    <p:sldId id="279" r:id="rId18"/>
    <p:sldId id="283" r:id="rId19"/>
    <p:sldId id="280" r:id="rId20"/>
    <p:sldId id="293" r:id="rId21"/>
    <p:sldId id="289" r:id="rId22"/>
    <p:sldId id="301" r:id="rId23"/>
    <p:sldId id="296" r:id="rId24"/>
    <p:sldId id="300" r:id="rId25"/>
    <p:sldId id="299" r:id="rId26"/>
    <p:sldId id="294" r:id="rId27"/>
    <p:sldId id="304" r:id="rId28"/>
    <p:sldId id="303" r:id="rId29"/>
  </p:sldIdLst>
  <p:sldSz cx="9144000" cy="6858000" type="screen4x3"/>
  <p:notesSz cx="6858000" cy="9107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00"/>
    <a:srgbClr val="336600"/>
    <a:srgbClr val="FF99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595" autoAdjust="0"/>
  </p:normalViewPr>
  <p:slideViewPr>
    <p:cSldViewPr snapToGrid="0" showGuides="1">
      <p:cViewPr varScale="1">
        <p:scale>
          <a:sx n="144" d="100"/>
          <a:sy n="144" d="100"/>
        </p:scale>
        <p:origin x="132" y="480"/>
      </p:cViewPr>
      <p:guideLst>
        <p:guide orient="horz" pos="2144"/>
        <p:guide pos="2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t" anchorCtr="0" compatLnSpc="1">
            <a:prstTxWarp prst="textNoShape">
              <a:avLst/>
            </a:prstTxWarp>
          </a:bodyPr>
          <a:lstStyle>
            <a:lvl1pPr defTabSz="912813">
              <a:defRPr sz="1200"/>
            </a:lvl1pPr>
          </a:lstStyle>
          <a:p>
            <a:endParaRPr lang="en-US" altLang="en-US" dirty="0"/>
          </a:p>
        </p:txBody>
      </p:sp>
      <p:sp>
        <p:nvSpPr>
          <p:cNvPr id="10243"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t" anchorCtr="0" compatLnSpc="1">
            <a:prstTxWarp prst="textNoShape">
              <a:avLst/>
            </a:prstTxWarp>
          </a:bodyPr>
          <a:lstStyle>
            <a:lvl1pPr algn="r" defTabSz="912813">
              <a:defRPr sz="1200"/>
            </a:lvl1pPr>
          </a:lstStyle>
          <a:p>
            <a:endParaRPr lang="en-US" altLang="en-US" dirty="0"/>
          </a:p>
        </p:txBody>
      </p:sp>
      <p:sp>
        <p:nvSpPr>
          <p:cNvPr id="10244" name="Rectangle 4"/>
          <p:cNvSpPr>
            <a:spLocks noGrp="1" noChangeArrowheads="1"/>
          </p:cNvSpPr>
          <p:nvPr>
            <p:ph type="ftr" sz="quarter" idx="2"/>
          </p:nvPr>
        </p:nvSpPr>
        <p:spPr bwMode="auto">
          <a:xfrm>
            <a:off x="0" y="8651875"/>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b" anchorCtr="0" compatLnSpc="1">
            <a:prstTxWarp prst="textNoShape">
              <a:avLst/>
            </a:prstTxWarp>
          </a:bodyPr>
          <a:lstStyle>
            <a:lvl1pPr defTabSz="912813">
              <a:defRPr sz="1200"/>
            </a:lvl1pPr>
          </a:lstStyle>
          <a:p>
            <a:endParaRPr lang="en-US" altLang="en-US" dirty="0"/>
          </a:p>
        </p:txBody>
      </p:sp>
      <p:sp>
        <p:nvSpPr>
          <p:cNvPr id="10245" name="Rectangle 5"/>
          <p:cNvSpPr>
            <a:spLocks noGrp="1" noChangeArrowheads="1"/>
          </p:cNvSpPr>
          <p:nvPr>
            <p:ph type="sldNum" sz="quarter" idx="3"/>
          </p:nvPr>
        </p:nvSpPr>
        <p:spPr bwMode="auto">
          <a:xfrm>
            <a:off x="3884613" y="8651875"/>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b" anchorCtr="0" compatLnSpc="1">
            <a:prstTxWarp prst="textNoShape">
              <a:avLst/>
            </a:prstTxWarp>
          </a:bodyPr>
          <a:lstStyle>
            <a:lvl1pPr algn="r" defTabSz="912813">
              <a:defRPr sz="1200"/>
            </a:lvl1pPr>
          </a:lstStyle>
          <a:p>
            <a:fld id="{D00010F1-BF0D-41BC-B4B2-65EE242DDB3F}" type="slidenum">
              <a:rPr lang="en-US" altLang="en-US"/>
              <a:pPr/>
              <a:t>‹#›</a:t>
            </a:fld>
            <a:endParaRPr lang="en-US" altLang="en-US" dirty="0"/>
          </a:p>
        </p:txBody>
      </p:sp>
    </p:spTree>
    <p:extLst>
      <p:ext uri="{BB962C8B-B14F-4D97-AF65-F5344CB8AC3E}">
        <p14:creationId xmlns:p14="http://schemas.microsoft.com/office/powerpoint/2010/main" val="3758246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t" anchorCtr="0" compatLnSpc="1">
            <a:prstTxWarp prst="textNoShape">
              <a:avLst/>
            </a:prstTxWarp>
          </a:bodyPr>
          <a:lstStyle>
            <a:lvl1pPr defTabSz="912813">
              <a:defRPr sz="1200"/>
            </a:lvl1pPr>
          </a:lstStyle>
          <a:p>
            <a:endParaRPr lang="en-US" altLang="en-US" dirty="0"/>
          </a:p>
        </p:txBody>
      </p:sp>
      <p:sp>
        <p:nvSpPr>
          <p:cNvPr id="8195"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t" anchorCtr="0" compatLnSpc="1">
            <a:prstTxWarp prst="textNoShape">
              <a:avLst/>
            </a:prstTxWarp>
          </a:bodyPr>
          <a:lstStyle>
            <a:lvl1pPr algn="r" defTabSz="912813">
              <a:defRPr sz="1200"/>
            </a:lvl1pPr>
          </a:lstStyle>
          <a:p>
            <a:endParaRPr lang="en-US" altLang="en-US" dirty="0"/>
          </a:p>
        </p:txBody>
      </p:sp>
      <p:sp>
        <p:nvSpPr>
          <p:cNvPr id="8196" name="Rectangle 4"/>
          <p:cNvSpPr>
            <a:spLocks noGrp="1" noRot="1" noChangeAspect="1" noChangeArrowheads="1" noTextEdit="1"/>
          </p:cNvSpPr>
          <p:nvPr>
            <p:ph type="sldImg" idx="2"/>
          </p:nvPr>
        </p:nvSpPr>
        <p:spPr bwMode="auto">
          <a:xfrm>
            <a:off x="1154113" y="684213"/>
            <a:ext cx="4552950" cy="34147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25938"/>
            <a:ext cx="5486400" cy="4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51875"/>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b" anchorCtr="0" compatLnSpc="1">
            <a:prstTxWarp prst="textNoShape">
              <a:avLst/>
            </a:prstTxWarp>
          </a:bodyPr>
          <a:lstStyle>
            <a:lvl1pPr defTabSz="912813">
              <a:defRPr sz="1200"/>
            </a:lvl1pPr>
          </a:lstStyle>
          <a:p>
            <a:endParaRPr lang="en-US" altLang="en-US" dirty="0"/>
          </a:p>
        </p:txBody>
      </p:sp>
      <p:sp>
        <p:nvSpPr>
          <p:cNvPr id="8199" name="Rectangle 7"/>
          <p:cNvSpPr>
            <a:spLocks noGrp="1" noChangeArrowheads="1"/>
          </p:cNvSpPr>
          <p:nvPr>
            <p:ph type="sldNum" sz="quarter" idx="5"/>
          </p:nvPr>
        </p:nvSpPr>
        <p:spPr bwMode="auto">
          <a:xfrm>
            <a:off x="3884613" y="8651875"/>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9" tIns="45610" rIns="91219" bIns="45610" numCol="1" anchor="b" anchorCtr="0" compatLnSpc="1">
            <a:prstTxWarp prst="textNoShape">
              <a:avLst/>
            </a:prstTxWarp>
          </a:bodyPr>
          <a:lstStyle>
            <a:lvl1pPr algn="r" defTabSz="912813">
              <a:defRPr sz="1200"/>
            </a:lvl1pPr>
          </a:lstStyle>
          <a:p>
            <a:fld id="{2DCF1D3D-B4F7-4678-92E6-E06DE9487697}" type="slidenum">
              <a:rPr lang="en-US" altLang="en-US"/>
              <a:pPr/>
              <a:t>‹#›</a:t>
            </a:fld>
            <a:endParaRPr lang="en-US" altLang="en-US" dirty="0"/>
          </a:p>
        </p:txBody>
      </p:sp>
    </p:spTree>
    <p:extLst>
      <p:ext uri="{BB962C8B-B14F-4D97-AF65-F5344CB8AC3E}">
        <p14:creationId xmlns:p14="http://schemas.microsoft.com/office/powerpoint/2010/main" val="495280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DAD879-2DEE-2B2F-A1E4-AD4EADFA781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E8756DA-6071-4F73-B191-15550AFF7A19}" type="slidenum">
              <a:rPr lang="en-US" altLang="en-US" sz="1200"/>
              <a:pPr eaLnBrk="1" hangingPunct="1"/>
              <a:t>1</a:t>
            </a:fld>
            <a:endParaRPr lang="en-US" altLang="en-US" sz="1200"/>
          </a:p>
        </p:txBody>
      </p:sp>
      <p:sp>
        <p:nvSpPr>
          <p:cNvPr id="116738" name="Rectangle 2">
            <a:extLst>
              <a:ext uri="{FF2B5EF4-FFF2-40B4-BE49-F238E27FC236}">
                <a16:creationId xmlns:a16="http://schemas.microsoft.com/office/drawing/2014/main" id="{27600ECC-E935-39D1-7C04-A395A332E7A7}"/>
              </a:ext>
            </a:extLst>
          </p:cNvPr>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16739" name="Rectangle 3">
            <a:extLst>
              <a:ext uri="{FF2B5EF4-FFF2-40B4-BE49-F238E27FC236}">
                <a16:creationId xmlns:a16="http://schemas.microsoft.com/office/drawing/2014/main" id="{8A59C7FA-C1EF-0F6A-6EEF-9E527A876610}"/>
              </a:ext>
            </a:extLst>
          </p:cNvPr>
          <p:cNvSpPr>
            <a:spLocks noGrp="1" noChangeArrowheads="1"/>
          </p:cNvSpPr>
          <p:nvPr>
            <p:ph type="body" idx="1"/>
          </p:nvPr>
        </p:nvSpPr>
        <p:spPr>
          <a:xfrm>
            <a:off x="685800" y="4343400"/>
            <a:ext cx="5486400" cy="411321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676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860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820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270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251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459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365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675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104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688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245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5580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510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6519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86117E-C5C0-CFFB-0BF6-11421AC216F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EC5929-431C-4018-B509-9143281FCDD7}" type="slidenum">
              <a:rPr lang="en-US" altLang="en-US" sz="1200"/>
              <a:pPr eaLnBrk="1" hangingPunct="1"/>
              <a:t>23</a:t>
            </a:fld>
            <a:endParaRPr lang="en-US" altLang="en-US" sz="1200"/>
          </a:p>
        </p:txBody>
      </p:sp>
      <p:sp>
        <p:nvSpPr>
          <p:cNvPr id="161794" name="Rectangle 2">
            <a:extLst>
              <a:ext uri="{FF2B5EF4-FFF2-40B4-BE49-F238E27FC236}">
                <a16:creationId xmlns:a16="http://schemas.microsoft.com/office/drawing/2014/main" id="{AD74F87A-D8BA-98E1-83BF-91D879ECBE90}"/>
              </a:ext>
            </a:extLst>
          </p:cNvPr>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61795" name="Rectangle 3">
            <a:extLst>
              <a:ext uri="{FF2B5EF4-FFF2-40B4-BE49-F238E27FC236}">
                <a16:creationId xmlns:a16="http://schemas.microsoft.com/office/drawing/2014/main" id="{6D4BCC91-47D2-6158-6392-142B68591664}"/>
              </a:ext>
            </a:extLst>
          </p:cNvPr>
          <p:cNvSpPr>
            <a:spLocks noGrp="1" noChangeArrowheads="1"/>
          </p:cNvSpPr>
          <p:nvPr>
            <p:ph type="body" idx="1"/>
          </p:nvPr>
        </p:nvSpPr>
        <p:spPr>
          <a:xfrm>
            <a:off x="685800" y="4343400"/>
            <a:ext cx="5486400" cy="411321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D8473E-EA47-6454-A0DE-CB169E04AAE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3758D16-3C7D-45D3-BD2B-AE87CE4EAAF8}" type="slidenum">
              <a:rPr lang="en-US" altLang="en-US" sz="1200"/>
              <a:pPr eaLnBrk="1" hangingPunct="1"/>
              <a:t>24</a:t>
            </a:fld>
            <a:endParaRPr lang="en-US" altLang="en-US" sz="1200"/>
          </a:p>
        </p:txBody>
      </p:sp>
      <p:sp>
        <p:nvSpPr>
          <p:cNvPr id="165890" name="Rectangle 2">
            <a:extLst>
              <a:ext uri="{FF2B5EF4-FFF2-40B4-BE49-F238E27FC236}">
                <a16:creationId xmlns:a16="http://schemas.microsoft.com/office/drawing/2014/main" id="{327EE626-C8BB-9880-B4F0-12C24FAC613E}"/>
              </a:ext>
            </a:extLst>
          </p:cNvPr>
          <p:cNvSpPr>
            <a:spLocks noGrp="1" noRot="1" noChangeAspect="1" noChangeArrowheads="1" noTextEdit="1"/>
          </p:cNvSpPr>
          <p:nvPr>
            <p:ph type="sldImg"/>
          </p:nvPr>
        </p:nvSpPr>
        <p:spPr>
          <a:xfrm>
            <a:off x="1146175" y="687388"/>
            <a:ext cx="4570413" cy="3427412"/>
          </a:xfrm>
          <a:ln/>
          <a:extLst>
            <a:ext uri="{FAA26D3D-D897-4be2-8F04-BA451C77F1D7}">
              <ma14:placeholderFlag xmlns="" xmlns:ma14="http://schemas.microsoft.com/office/mac/drawingml/2011/main" val="1"/>
            </a:ext>
          </a:extLst>
        </p:spPr>
      </p:sp>
      <p:sp>
        <p:nvSpPr>
          <p:cNvPr id="165891" name="Rectangle 3">
            <a:extLst>
              <a:ext uri="{FF2B5EF4-FFF2-40B4-BE49-F238E27FC236}">
                <a16:creationId xmlns:a16="http://schemas.microsoft.com/office/drawing/2014/main" id="{ACEE776A-F88B-05B5-B286-1523A83CF8B4}"/>
              </a:ext>
            </a:extLst>
          </p:cNvPr>
          <p:cNvSpPr>
            <a:spLocks noGrp="1" noChangeArrowheads="1"/>
          </p:cNvSpPr>
          <p:nvPr>
            <p:ph type="body" idx="1"/>
          </p:nvPr>
        </p:nvSpPr>
        <p:spPr>
          <a:xfrm>
            <a:off x="685800" y="4343400"/>
            <a:ext cx="5486400" cy="411321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79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3707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778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505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662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9086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066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A3DF250-8EFC-4B55-9D8A-0C7096FF2AFD}" type="slidenum">
              <a:rPr lang="en-US" altLang="en-US"/>
              <a:pPr/>
              <a:t>‹#›</a:t>
            </a:fld>
            <a:endParaRPr lang="en-US" altLang="en-US" dirty="0"/>
          </a:p>
        </p:txBody>
      </p:sp>
    </p:spTree>
    <p:extLst>
      <p:ext uri="{BB962C8B-B14F-4D97-AF65-F5344CB8AC3E}">
        <p14:creationId xmlns:p14="http://schemas.microsoft.com/office/powerpoint/2010/main" val="186334942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5C1699A-F7AB-4559-BEFC-9F3C0B0CBFE0}" type="slidenum">
              <a:rPr lang="en-US" altLang="en-US"/>
              <a:pPr/>
              <a:t>‹#›</a:t>
            </a:fld>
            <a:endParaRPr lang="en-US" altLang="en-US" dirty="0"/>
          </a:p>
        </p:txBody>
      </p:sp>
    </p:spTree>
    <p:extLst>
      <p:ext uri="{BB962C8B-B14F-4D97-AF65-F5344CB8AC3E}">
        <p14:creationId xmlns:p14="http://schemas.microsoft.com/office/powerpoint/2010/main" val="73957700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45F23B3-93C2-43B4-BFCF-7EFB1D9EB457}" type="slidenum">
              <a:rPr lang="en-US" altLang="en-US"/>
              <a:pPr/>
              <a:t>‹#›</a:t>
            </a:fld>
            <a:endParaRPr lang="en-US" altLang="en-US" dirty="0"/>
          </a:p>
        </p:txBody>
      </p:sp>
    </p:spTree>
    <p:extLst>
      <p:ext uri="{BB962C8B-B14F-4D97-AF65-F5344CB8AC3E}">
        <p14:creationId xmlns:p14="http://schemas.microsoft.com/office/powerpoint/2010/main" val="133506483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FCC1D88-C72A-48BA-85C0-13EBACF34227}" type="slidenum">
              <a:rPr lang="en-US" altLang="en-US"/>
              <a:pPr/>
              <a:t>‹#›</a:t>
            </a:fld>
            <a:endParaRPr lang="en-US" altLang="en-US" dirty="0"/>
          </a:p>
        </p:txBody>
      </p:sp>
    </p:spTree>
    <p:extLst>
      <p:ext uri="{BB962C8B-B14F-4D97-AF65-F5344CB8AC3E}">
        <p14:creationId xmlns:p14="http://schemas.microsoft.com/office/powerpoint/2010/main" val="19657611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3DF250-8EFC-4B55-9D8A-0C7096FF2AF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9129254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C59886-F336-4FEC-9EC1-8E7E39E414E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2795839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DA897D-E751-436C-812B-28DE7DF1D5B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0780327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DADAB2-983B-4FF2-A5EE-86320CDBB46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3858928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31057E-CCB9-4959-8732-8C667F9DFAC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57952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2256A26-DCEC-41FC-9B5F-7D3CEA0E5FF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0935422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F0CA47-CD56-4E8D-88C6-485A9ACC3F6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5146311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9C59886-F336-4FEC-9EC1-8E7E39E414EF}" type="slidenum">
              <a:rPr lang="en-US" altLang="en-US"/>
              <a:pPr/>
              <a:t>‹#›</a:t>
            </a:fld>
            <a:endParaRPr lang="en-US" altLang="en-US" dirty="0"/>
          </a:p>
        </p:txBody>
      </p:sp>
    </p:spTree>
    <p:extLst>
      <p:ext uri="{BB962C8B-B14F-4D97-AF65-F5344CB8AC3E}">
        <p14:creationId xmlns:p14="http://schemas.microsoft.com/office/powerpoint/2010/main" val="412023923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F4CA0-1E9B-4EBA-BA3C-9C17DEBAF25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7672565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FFDB58-A04F-4B55-A573-A3D29300F6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7320774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C1699A-F7AB-4559-BEFC-9F3C0B0CBFE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6023687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5F23B3-93C2-43B4-BFCF-7EFB1D9EB4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6167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FCC1D88-C72A-48BA-85C0-13EBACF3422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2882739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3DF250-8EFC-4B55-9D8A-0C7096FF2AF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0346208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C59886-F336-4FEC-9EC1-8E7E39E414E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62643590"/>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DA897D-E751-436C-812B-28DE7DF1D5B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7288232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DADAB2-983B-4FF2-A5EE-86320CDBB46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4811778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31057E-CCB9-4959-8732-8C667F9DFAC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7395605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9DA897D-E751-436C-812B-28DE7DF1D5BB}" type="slidenum">
              <a:rPr lang="en-US" altLang="en-US"/>
              <a:pPr/>
              <a:t>‹#›</a:t>
            </a:fld>
            <a:endParaRPr lang="en-US" altLang="en-US" dirty="0"/>
          </a:p>
        </p:txBody>
      </p:sp>
    </p:spTree>
    <p:extLst>
      <p:ext uri="{BB962C8B-B14F-4D97-AF65-F5344CB8AC3E}">
        <p14:creationId xmlns:p14="http://schemas.microsoft.com/office/powerpoint/2010/main" val="3033073073"/>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2256A26-DCEC-41FC-9B5F-7D3CEA0E5FF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0345512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F0CA47-CD56-4E8D-88C6-485A9ACC3F6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8535855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F4CA0-1E9B-4EBA-BA3C-9C17DEBAF25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876335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FFDB58-A04F-4B55-A573-A3D29300F6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7056123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C1699A-F7AB-4559-BEFC-9F3C0B0CBFE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72304880"/>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5F23B3-93C2-43B4-BFCF-7EFB1D9EB4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34247456"/>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FCC1D88-C72A-48BA-85C0-13EBACF3422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8091156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3DF250-8EFC-4B55-9D8A-0C7096FF2AF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15106759"/>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C59886-F336-4FEC-9EC1-8E7E39E414E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1065514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DA897D-E751-436C-812B-28DE7DF1D5B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3412548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EDADAB2-983B-4FF2-A5EE-86320CDBB46B}" type="slidenum">
              <a:rPr lang="en-US" altLang="en-US"/>
              <a:pPr/>
              <a:t>‹#›</a:t>
            </a:fld>
            <a:endParaRPr lang="en-US" altLang="en-US" dirty="0"/>
          </a:p>
        </p:txBody>
      </p:sp>
    </p:spTree>
    <p:extLst>
      <p:ext uri="{BB962C8B-B14F-4D97-AF65-F5344CB8AC3E}">
        <p14:creationId xmlns:p14="http://schemas.microsoft.com/office/powerpoint/2010/main" val="2118301468"/>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DADAB2-983B-4FF2-A5EE-86320CDBB46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22642115"/>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31057E-CCB9-4959-8732-8C667F9DFAC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18646779"/>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2256A26-DCEC-41FC-9B5F-7D3CEA0E5FF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6451160"/>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F0CA47-CD56-4E8D-88C6-485A9ACC3F6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79347612"/>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F4CA0-1E9B-4EBA-BA3C-9C17DEBAF25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5424465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FFDB58-A04F-4B55-A573-A3D29300F6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64520802"/>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C1699A-F7AB-4559-BEFC-9F3C0B0CBFE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7091244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5F23B3-93C2-43B4-BFCF-7EFB1D9EB4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98665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FCC1D88-C72A-48BA-85C0-13EBACF3422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446988"/>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3DF250-8EFC-4B55-9D8A-0C7096FF2AF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299880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131057E-CCB9-4959-8732-8C667F9DFACC}" type="slidenum">
              <a:rPr lang="en-US" altLang="en-US"/>
              <a:pPr/>
              <a:t>‹#›</a:t>
            </a:fld>
            <a:endParaRPr lang="en-US" altLang="en-US" dirty="0"/>
          </a:p>
        </p:txBody>
      </p:sp>
    </p:spTree>
    <p:extLst>
      <p:ext uri="{BB962C8B-B14F-4D97-AF65-F5344CB8AC3E}">
        <p14:creationId xmlns:p14="http://schemas.microsoft.com/office/powerpoint/2010/main" val="552231111"/>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C59886-F336-4FEC-9EC1-8E7E39E414E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30908847"/>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DA897D-E751-436C-812B-28DE7DF1D5B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0479403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DADAB2-983B-4FF2-A5EE-86320CDBB46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46200368"/>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31057E-CCB9-4959-8732-8C667F9DFAC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5689206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2256A26-DCEC-41FC-9B5F-7D3CEA0E5FF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01640219"/>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F0CA47-CD56-4E8D-88C6-485A9ACC3F6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9644789"/>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9F4CA0-1E9B-4EBA-BA3C-9C17DEBAF25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81461803"/>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FFDB58-A04F-4B55-A573-A3D29300F6B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86757727"/>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C1699A-F7AB-4559-BEFC-9F3C0B0CBFE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4461415"/>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5F23B3-93C2-43B4-BFCF-7EFB1D9EB4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4658631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D2256A26-DCEC-41FC-9B5F-7D3CEA0E5FFA}" type="slidenum">
              <a:rPr lang="en-US" altLang="en-US"/>
              <a:pPr/>
              <a:t>‹#›</a:t>
            </a:fld>
            <a:endParaRPr lang="en-US" altLang="en-US" dirty="0"/>
          </a:p>
        </p:txBody>
      </p:sp>
    </p:spTree>
    <p:extLst>
      <p:ext uri="{BB962C8B-B14F-4D97-AF65-F5344CB8AC3E}">
        <p14:creationId xmlns:p14="http://schemas.microsoft.com/office/powerpoint/2010/main" val="1986369390"/>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FCC1D88-C72A-48BA-85C0-13EBACF3422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403947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E8F0CA47-CD56-4E8D-88C6-485A9ACC3F62}" type="slidenum">
              <a:rPr lang="en-US" altLang="en-US"/>
              <a:pPr/>
              <a:t>‹#›</a:t>
            </a:fld>
            <a:endParaRPr lang="en-US" altLang="en-US" dirty="0"/>
          </a:p>
        </p:txBody>
      </p:sp>
    </p:spTree>
    <p:extLst>
      <p:ext uri="{BB962C8B-B14F-4D97-AF65-F5344CB8AC3E}">
        <p14:creationId xmlns:p14="http://schemas.microsoft.com/office/powerpoint/2010/main" val="38320474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79F4CA0-1E9B-4EBA-BA3C-9C17DEBAF250}" type="slidenum">
              <a:rPr lang="en-US" altLang="en-US"/>
              <a:pPr/>
              <a:t>‹#›</a:t>
            </a:fld>
            <a:endParaRPr lang="en-US" altLang="en-US" dirty="0"/>
          </a:p>
        </p:txBody>
      </p:sp>
    </p:spTree>
    <p:extLst>
      <p:ext uri="{BB962C8B-B14F-4D97-AF65-F5344CB8AC3E}">
        <p14:creationId xmlns:p14="http://schemas.microsoft.com/office/powerpoint/2010/main" val="24042371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4FFDB58-A04F-4B55-A573-A3D29300F6B2}" type="slidenum">
              <a:rPr lang="en-US" altLang="en-US"/>
              <a:pPr/>
              <a:t>‹#›</a:t>
            </a:fld>
            <a:endParaRPr lang="en-US" altLang="en-US" dirty="0"/>
          </a:p>
        </p:txBody>
      </p:sp>
    </p:spTree>
    <p:extLst>
      <p:ext uri="{BB962C8B-B14F-4D97-AF65-F5344CB8AC3E}">
        <p14:creationId xmlns:p14="http://schemas.microsoft.com/office/powerpoint/2010/main" val="163051037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58DF24-454D-4409-9C68-1B14375C8F4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solidFill>
                <a:srgbClr val="000000"/>
              </a:solidFill>
            </a:endParaRPr>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solidFill>
                <a:srgbClr val="000000"/>
              </a:solidFill>
            </a:endParaRPr>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58DF24-454D-4409-9C68-1B14375C8F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9677800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solidFill>
                <a:srgbClr val="000000"/>
              </a:solidFill>
            </a:endParaRPr>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solidFill>
                <a:srgbClr val="000000"/>
              </a:solidFill>
            </a:endParaRPr>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58DF24-454D-4409-9C68-1B14375C8F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092320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solidFill>
                <a:srgbClr val="000000"/>
              </a:solidFill>
            </a:endParaRPr>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solidFill>
                <a:srgbClr val="000000"/>
              </a:solidFill>
            </a:endParaRPr>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58DF24-454D-4409-9C68-1B14375C8F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075980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solidFill>
                <a:srgbClr val="000000"/>
              </a:solidFill>
            </a:endParaRPr>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solidFill>
                <a:srgbClr val="000000"/>
              </a:solidFill>
            </a:endParaRPr>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58DF24-454D-4409-9C68-1B14375C8F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06640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8.wdp"/><Relationship Id="rId5" Type="http://schemas.openxmlformats.org/officeDocument/2006/relationships/image" Target="../media/image30.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www.jrsmith.com/" TargetMode="External"/><Relationship Id="rId2" Type="http://schemas.openxmlformats.org/officeDocument/2006/relationships/notesSlide" Target="../notesSlides/notesSlide17.xml"/><Relationship Id="rId1" Type="http://schemas.openxmlformats.org/officeDocument/2006/relationships/slideLayout" Target="../slideLayouts/slideLayout60.xml"/><Relationship Id="rId6" Type="http://schemas.openxmlformats.org/officeDocument/2006/relationships/hyperlink" Target="http://www.pdhonline.org/" TargetMode="External"/><Relationship Id="rId5" Type="http://schemas.microsoft.com/office/2007/relationships/hdphoto" Target="../media/hdphoto10.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0.xml"/><Relationship Id="rId5" Type="http://schemas.openxmlformats.org/officeDocument/2006/relationships/image" Target="../media/image32.png"/><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0.xml"/><Relationship Id="rId5" Type="http://schemas.openxmlformats.org/officeDocument/2006/relationships/image" Target="../media/image32.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0.xml"/><Relationship Id="rId5" Type="http://schemas.openxmlformats.org/officeDocument/2006/relationships/image" Target="../media/image32.png"/><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0.xml"/><Relationship Id="rId5" Type="http://schemas.openxmlformats.org/officeDocument/2006/relationships/image" Target="../media/image32.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0.xml"/><Relationship Id="rId5" Type="http://schemas.openxmlformats.org/officeDocument/2006/relationships/image" Target="../media/image2.emf"/><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file:///E:\d1005.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file:///E:\d1605.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file:///E:\d1005.pdf" TargetMode="External"/><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package" Target="../embeddings/Microsoft_Excel_Worksheet.xlsx"/><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Siphonic Cover.jpg">
            <a:extLst>
              <a:ext uri="{FF2B5EF4-FFF2-40B4-BE49-F238E27FC236}">
                <a16:creationId xmlns:a16="http://schemas.microsoft.com/office/drawing/2014/main" id="{65E3DAFE-E579-7860-066F-635D0E2034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9DAF5F8-AA65-9DC3-8A72-4FA2BD013491}"/>
              </a:ext>
            </a:extLst>
          </p:cNvPr>
          <p:cNvSpPr txBox="1"/>
          <p:nvPr/>
        </p:nvSpPr>
        <p:spPr>
          <a:xfrm>
            <a:off x="1371600" y="5614988"/>
            <a:ext cx="6477000" cy="862012"/>
          </a:xfrm>
          <a:prstGeom prst="rect">
            <a:avLst/>
          </a:prstGeom>
          <a:noFill/>
        </p:spPr>
        <p:txBody>
          <a:bodyPr>
            <a:spAutoFit/>
          </a:bodyPr>
          <a:lstStyle/>
          <a:p>
            <a:pPr algn="ctr">
              <a:defRPr/>
            </a:pPr>
            <a:r>
              <a:rPr lang="en-US" sz="3200" b="1" dirty="0" err="1">
                <a:solidFill>
                  <a:srgbClr val="FFFFFF"/>
                </a:solidFill>
                <a:latin typeface="+mn-lt"/>
                <a:ea typeface="ＭＳ Ｐゴシック" charset="0"/>
                <a:cs typeface="Arial Black"/>
              </a:rPr>
              <a:t>Siphonic</a:t>
            </a:r>
            <a:r>
              <a:rPr lang="en-US" sz="3200" b="1" dirty="0">
                <a:solidFill>
                  <a:srgbClr val="FFFFFF"/>
                </a:solidFill>
                <a:latin typeface="+mn-lt"/>
                <a:ea typeface="ＭＳ Ｐゴシック" charset="0"/>
                <a:cs typeface="Arial Black"/>
              </a:rPr>
              <a:t> Roof Drains</a:t>
            </a:r>
          </a:p>
          <a:p>
            <a:pPr algn="ctr">
              <a:defRPr/>
            </a:pPr>
            <a:r>
              <a:rPr lang="en-US" b="1" dirty="0">
                <a:solidFill>
                  <a:srgbClr val="FFFFFF"/>
                </a:solidFill>
                <a:latin typeface="+mn-lt"/>
                <a:ea typeface="ＭＳ Ｐゴシック" charset="0"/>
                <a:cs typeface="Arial Black"/>
              </a:rPr>
              <a:t>The level approach to roof drainage</a:t>
            </a:r>
          </a:p>
        </p:txBody>
      </p:sp>
      <p:pic>
        <p:nvPicPr>
          <p:cNvPr id="16387" name="Picture 6" descr="JRSmith.eps">
            <a:extLst>
              <a:ext uri="{FF2B5EF4-FFF2-40B4-BE49-F238E27FC236}">
                <a16:creationId xmlns:a16="http://schemas.microsoft.com/office/drawing/2014/main" id="{9F391E57-C922-11E0-AB37-F3C73FB89E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28908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MGI_white.eps">
            <a:extLst>
              <a:ext uri="{FF2B5EF4-FFF2-40B4-BE49-F238E27FC236}">
                <a16:creationId xmlns:a16="http://schemas.microsoft.com/office/drawing/2014/main" id="{0A8D368D-A7F2-8C5F-95E7-4F1527D181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867400"/>
            <a:ext cx="1370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3" name="WordArt 3"/>
          <p:cNvSpPr>
            <a:spLocks noChangeArrowheads="1" noChangeShapeType="1" noTextEdit="1"/>
          </p:cNvSpPr>
          <p:nvPr/>
        </p:nvSpPr>
        <p:spPr bwMode="auto">
          <a:xfrm>
            <a:off x="320675" y="241300"/>
            <a:ext cx="38671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Case Studies</a:t>
            </a:r>
          </a:p>
        </p:txBody>
      </p:sp>
      <p:sp>
        <p:nvSpPr>
          <p:cNvPr id="117764"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5" name="Rectangle 5"/>
          <p:cNvSpPr>
            <a:spLocks noChangeArrowheads="1"/>
          </p:cNvSpPr>
          <p:nvPr/>
        </p:nvSpPr>
        <p:spPr bwMode="auto">
          <a:xfrm>
            <a:off x="266700" y="841375"/>
            <a:ext cx="850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Siphonic systems customers include institutional, commercial and retail facilities.</a:t>
            </a:r>
          </a:p>
        </p:txBody>
      </p:sp>
      <p:sp>
        <p:nvSpPr>
          <p:cNvPr id="117788" name="Text Box 28"/>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10</a:t>
            </a:r>
          </a:p>
        </p:txBody>
      </p:sp>
      <p:grpSp>
        <p:nvGrpSpPr>
          <p:cNvPr id="117793" name="Group 33"/>
          <p:cNvGrpSpPr>
            <a:grpSpLocks/>
          </p:cNvGrpSpPr>
          <p:nvPr/>
        </p:nvGrpSpPr>
        <p:grpSpPr bwMode="auto">
          <a:xfrm>
            <a:off x="381000" y="1501775"/>
            <a:ext cx="8572500" cy="4445001"/>
            <a:chOff x="240" y="946"/>
            <a:chExt cx="5400" cy="2800"/>
          </a:xfrm>
        </p:grpSpPr>
        <p:grpSp>
          <p:nvGrpSpPr>
            <p:cNvPr id="117790" name="Group 30"/>
            <p:cNvGrpSpPr>
              <a:grpSpLocks/>
            </p:cNvGrpSpPr>
            <p:nvPr/>
          </p:nvGrpSpPr>
          <p:grpSpPr bwMode="auto">
            <a:xfrm>
              <a:off x="240" y="946"/>
              <a:ext cx="5400" cy="2799"/>
              <a:chOff x="240" y="946"/>
              <a:chExt cx="5400" cy="2799"/>
            </a:xfrm>
          </p:grpSpPr>
          <p:sp>
            <p:nvSpPr>
              <p:cNvPr id="117766" name="Rectangle 6"/>
              <p:cNvSpPr>
                <a:spLocks noChangeArrowheads="1"/>
              </p:cNvSpPr>
              <p:nvPr/>
            </p:nvSpPr>
            <p:spPr bwMode="auto">
              <a:xfrm>
                <a:off x="240" y="946"/>
                <a:ext cx="5400" cy="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en-US" dirty="0"/>
                  <a:t>Boston Convention Center, Boston, MA      IKEA Home Furnishings, </a:t>
                </a:r>
                <a:r>
                  <a:rPr lang="en-US" altLang="en-US" dirty="0" err="1"/>
                  <a:t>Stoughton,MA</a:t>
                </a:r>
                <a:endParaRPr lang="en-US" altLang="en-US" dirty="0"/>
              </a:p>
              <a:p>
                <a:pPr>
                  <a:lnSpc>
                    <a:spcPct val="110000"/>
                  </a:lnSpc>
                </a:pPr>
                <a:endParaRPr lang="en-US" altLang="en-US" dirty="0"/>
              </a:p>
              <a:p>
                <a:pPr>
                  <a:lnSpc>
                    <a:spcPct val="110000"/>
                  </a:lnSpc>
                </a:pPr>
                <a:endParaRPr lang="en-US" altLang="en-US" dirty="0"/>
              </a:p>
              <a:p>
                <a:pPr>
                  <a:lnSpc>
                    <a:spcPct val="110000"/>
                  </a:lnSpc>
                </a:pPr>
                <a:endParaRPr lang="en-US" altLang="en-US" dirty="0"/>
              </a:p>
              <a:p>
                <a:pPr>
                  <a:lnSpc>
                    <a:spcPct val="110000"/>
                  </a:lnSpc>
                </a:pPr>
                <a:endParaRPr lang="en-US" altLang="en-US" dirty="0"/>
              </a:p>
              <a:p>
                <a:pPr>
                  <a:lnSpc>
                    <a:spcPct val="110000"/>
                  </a:lnSpc>
                </a:pPr>
                <a:endParaRPr lang="en-US" altLang="en-US" dirty="0"/>
              </a:p>
              <a:p>
                <a:pPr>
                  <a:lnSpc>
                    <a:spcPct val="110000"/>
                  </a:lnSpc>
                </a:pPr>
                <a:endParaRPr lang="en-US" altLang="en-US" dirty="0"/>
              </a:p>
              <a:p>
                <a:pPr>
                  <a:lnSpc>
                    <a:spcPct val="110000"/>
                  </a:lnSpc>
                </a:pPr>
                <a:r>
                  <a:rPr lang="en-US" altLang="en-US" dirty="0"/>
                  <a:t>IKEA Home Furnishings, Bloomington, MN    IKEA Home Furnishings, Atlanta, GA</a:t>
                </a:r>
              </a:p>
              <a:p>
                <a:pPr>
                  <a:lnSpc>
                    <a:spcPct val="110000"/>
                  </a:lnSpc>
                </a:pPr>
                <a:endParaRPr lang="en-US" altLang="en-US" dirty="0"/>
              </a:p>
              <a:p>
                <a:pPr>
                  <a:lnSpc>
                    <a:spcPct val="110000"/>
                  </a:lnSpc>
                </a:pPr>
                <a:endParaRPr lang="en-US" altLang="en-US" dirty="0"/>
              </a:p>
            </p:txBody>
          </p:sp>
          <p:pic>
            <p:nvPicPr>
              <p:cNvPr id="11777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 y="1182"/>
                <a:ext cx="1383" cy="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8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 y="1182"/>
                <a:ext cx="1475" cy="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87"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 y="2493"/>
                <a:ext cx="1670" cy="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7791" name="Picture 31" descr="IKEA Bloomington 086"/>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2000"/>
                      </a14:imgEffect>
                    </a14:imgLayer>
                  </a14:imgProps>
                </a:ext>
                <a:ext uri="{28A0092B-C50C-407E-A947-70E740481C1C}">
                  <a14:useLocalDpi xmlns:a14="http://schemas.microsoft.com/office/drawing/2010/main" val="0"/>
                </a:ext>
              </a:extLst>
            </a:blip>
            <a:srcRect b="9013"/>
            <a:stretch/>
          </p:blipFill>
          <p:spPr bwMode="auto">
            <a:xfrm>
              <a:off x="502" y="2495"/>
              <a:ext cx="1834" cy="1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195" name="WordArt 3"/>
          <p:cNvSpPr>
            <a:spLocks noChangeArrowheads="1" noChangeShapeType="1" noTextEdit="1"/>
          </p:cNvSpPr>
          <p:nvPr/>
        </p:nvSpPr>
        <p:spPr bwMode="auto">
          <a:xfrm>
            <a:off x="320675" y="241300"/>
            <a:ext cx="38671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Case Studies</a:t>
            </a:r>
          </a:p>
        </p:txBody>
      </p:sp>
      <p:sp>
        <p:nvSpPr>
          <p:cNvPr id="136196"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4" name="Text Box 12"/>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11</a:t>
            </a:r>
          </a:p>
        </p:txBody>
      </p:sp>
      <p:sp>
        <p:nvSpPr>
          <p:cNvPr id="136206" name="Text Box 14"/>
          <p:cNvSpPr txBox="1">
            <a:spLocks noChangeArrowheads="1"/>
          </p:cNvSpPr>
          <p:nvPr/>
        </p:nvSpPr>
        <p:spPr bwMode="auto">
          <a:xfrm>
            <a:off x="314325" y="849313"/>
            <a:ext cx="633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Boston Convention and Exhibition Center, South Boston, MA</a:t>
            </a:r>
          </a:p>
        </p:txBody>
      </p:sp>
      <p:pic>
        <p:nvPicPr>
          <p:cNvPr id="136214" name="Picture 22" descr="Profile"/>
          <p:cNvPicPr>
            <a:picLocks noGrp="1" noChangeAspect="1" noChangeArrowheads="1"/>
          </p:cNvPicPr>
          <p:nvPr>
            <p:ph/>
          </p:nvPr>
        </p:nvPicPr>
        <p:blipFill>
          <a:blip r:embed="rId3">
            <a:extLst>
              <a:ext uri="{28A0092B-C50C-407E-A947-70E740481C1C}">
                <a14:useLocalDpi xmlns:a14="http://schemas.microsoft.com/office/drawing/2010/main" val="0"/>
              </a:ext>
            </a:extLst>
          </a:blip>
          <a:srcRect l="23714" t="31020" r="36459" b="32451"/>
          <a:stretch>
            <a:fillRect/>
          </a:stretch>
        </p:blipFill>
        <p:spPr>
          <a:xfrm>
            <a:off x="444500" y="1376363"/>
            <a:ext cx="8229600" cy="4486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216" name="Text Box 24"/>
          <p:cNvSpPr txBox="1">
            <a:spLocks noChangeArrowheads="1"/>
          </p:cNvSpPr>
          <p:nvPr/>
        </p:nvSpPr>
        <p:spPr bwMode="auto">
          <a:xfrm>
            <a:off x="2219325" y="5395913"/>
            <a:ext cx="22669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Siphonic Solution     </a:t>
            </a:r>
          </a:p>
        </p:txBody>
      </p:sp>
      <p:sp>
        <p:nvSpPr>
          <p:cNvPr id="136217" name="Text Box 25"/>
          <p:cNvSpPr txBox="1">
            <a:spLocks noChangeArrowheads="1"/>
          </p:cNvSpPr>
          <p:nvPr/>
        </p:nvSpPr>
        <p:spPr bwMode="auto">
          <a:xfrm>
            <a:off x="2246313" y="3416300"/>
            <a:ext cx="31813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Traditional Gravity System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1" name="WordArt 3"/>
          <p:cNvSpPr>
            <a:spLocks noChangeArrowheads="1" noChangeShapeType="1" noTextEdit="1"/>
          </p:cNvSpPr>
          <p:nvPr/>
        </p:nvSpPr>
        <p:spPr bwMode="auto">
          <a:xfrm>
            <a:off x="320675" y="241300"/>
            <a:ext cx="38671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Case Studies</a:t>
            </a:r>
          </a:p>
        </p:txBody>
      </p:sp>
      <p:sp>
        <p:nvSpPr>
          <p:cNvPr id="140292"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3" name="Text Box 5"/>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12</a:t>
            </a:r>
          </a:p>
        </p:txBody>
      </p:sp>
      <p:sp>
        <p:nvSpPr>
          <p:cNvPr id="140295" name="Text Box 7"/>
          <p:cNvSpPr txBox="1">
            <a:spLocks noChangeArrowheads="1"/>
          </p:cNvSpPr>
          <p:nvPr/>
        </p:nvSpPr>
        <p:spPr bwMode="auto">
          <a:xfrm>
            <a:off x="314325" y="849313"/>
            <a:ext cx="633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Boston Convention and Exhibition Center, South Boston, MA</a:t>
            </a:r>
          </a:p>
        </p:txBody>
      </p:sp>
      <p:pic>
        <p:nvPicPr>
          <p:cNvPr id="140305" name="Picture 17"/>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6701"/>
          <a:stretch/>
        </p:blipFill>
        <p:spPr bwMode="auto">
          <a:xfrm>
            <a:off x="776051" y="1346200"/>
            <a:ext cx="3278438" cy="468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306" name="Picture 18"/>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4000"/>
                    </a14:imgEffect>
                  </a14:imgLayer>
                </a14:imgProps>
              </a:ext>
              <a:ext uri="{28A0092B-C50C-407E-A947-70E740481C1C}">
                <a14:useLocalDpi xmlns:a14="http://schemas.microsoft.com/office/drawing/2010/main" val="0"/>
              </a:ext>
            </a:extLst>
          </a:blip>
          <a:srcRect l="6701"/>
          <a:stretch/>
        </p:blipFill>
        <p:spPr bwMode="auto">
          <a:xfrm>
            <a:off x="4961105" y="1346200"/>
            <a:ext cx="3278437" cy="468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59" name="WordArt 3"/>
          <p:cNvSpPr>
            <a:spLocks noChangeArrowheads="1" noChangeShapeType="1" noTextEdit="1"/>
          </p:cNvSpPr>
          <p:nvPr/>
        </p:nvSpPr>
        <p:spPr bwMode="auto">
          <a:xfrm>
            <a:off x="320675" y="241300"/>
            <a:ext cx="38671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Case Studies</a:t>
            </a:r>
          </a:p>
        </p:txBody>
      </p:sp>
      <p:sp>
        <p:nvSpPr>
          <p:cNvPr id="147460"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1" name="Text Box 5"/>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14</a:t>
            </a:r>
          </a:p>
        </p:txBody>
      </p:sp>
      <p:sp>
        <p:nvSpPr>
          <p:cNvPr id="147463" name="Text Box 7"/>
          <p:cNvSpPr txBox="1">
            <a:spLocks noChangeArrowheads="1"/>
          </p:cNvSpPr>
          <p:nvPr/>
        </p:nvSpPr>
        <p:spPr bwMode="auto">
          <a:xfrm>
            <a:off x="314325" y="849313"/>
            <a:ext cx="426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IKEA Home Furnishings, Stoughton, MA</a:t>
            </a:r>
          </a:p>
        </p:txBody>
      </p:sp>
      <p:pic>
        <p:nvPicPr>
          <p:cNvPr id="147467" name="Picture 11" descr="4"/>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59"/>
                    </a14:imgEffect>
                    <a14:imgEffect>
                      <a14:saturation sat="63000"/>
                    </a14:imgEffect>
                    <a14:imgEffect>
                      <a14:brightnessContrast bright="31000" contrast="-16000"/>
                    </a14:imgEffect>
                  </a14:imgLayer>
                </a14:imgProps>
              </a:ext>
              <a:ext uri="{28A0092B-C50C-407E-A947-70E740481C1C}">
                <a14:useLocalDpi xmlns:a14="http://schemas.microsoft.com/office/drawing/2010/main" val="0"/>
              </a:ext>
            </a:extLst>
          </a:blip>
          <a:srcRect/>
          <a:stretch>
            <a:fillRect/>
          </a:stretch>
        </p:blipFill>
        <p:spPr bwMode="auto">
          <a:xfrm>
            <a:off x="644525" y="1266325"/>
            <a:ext cx="360045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47470" name="Picture 14" descr="5"/>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5403"/>
                    </a14:imgEffect>
                  </a14:imgLayer>
                </a14:imgProps>
              </a:ext>
              <a:ext uri="{28A0092B-C50C-407E-A947-70E740481C1C}">
                <a14:useLocalDpi xmlns:a14="http://schemas.microsoft.com/office/drawing/2010/main" val="0"/>
              </a:ext>
            </a:extLst>
          </a:blip>
          <a:srcRect/>
          <a:stretch>
            <a:fillRect/>
          </a:stretch>
        </p:blipFill>
        <p:spPr bwMode="auto">
          <a:xfrm>
            <a:off x="5062099" y="1266325"/>
            <a:ext cx="3616325" cy="4821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3" name="WordArt 3"/>
          <p:cNvSpPr>
            <a:spLocks noChangeArrowheads="1" noChangeShapeType="1" noTextEdit="1"/>
          </p:cNvSpPr>
          <p:nvPr/>
        </p:nvSpPr>
        <p:spPr bwMode="auto">
          <a:xfrm>
            <a:off x="320675" y="241300"/>
            <a:ext cx="38671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Case Studies</a:t>
            </a:r>
          </a:p>
        </p:txBody>
      </p:sp>
      <p:sp>
        <p:nvSpPr>
          <p:cNvPr id="158724"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5" name="Text Box 5"/>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16</a:t>
            </a:r>
          </a:p>
        </p:txBody>
      </p:sp>
      <p:sp>
        <p:nvSpPr>
          <p:cNvPr id="158727" name="Text Box 7"/>
          <p:cNvSpPr txBox="1">
            <a:spLocks noChangeArrowheads="1"/>
          </p:cNvSpPr>
          <p:nvPr/>
        </p:nvSpPr>
        <p:spPr bwMode="auto">
          <a:xfrm>
            <a:off x="314325" y="849313"/>
            <a:ext cx="450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IKEA Home Furnishings, Bloomington, MN</a:t>
            </a:r>
          </a:p>
        </p:txBody>
      </p:sp>
      <p:sp>
        <p:nvSpPr>
          <p:cNvPr id="158732" name="Text Box 12"/>
          <p:cNvSpPr txBox="1">
            <a:spLocks noChangeArrowheads="1"/>
          </p:cNvSpPr>
          <p:nvPr/>
        </p:nvSpPr>
        <p:spPr bwMode="auto">
          <a:xfrm>
            <a:off x="381000" y="4893013"/>
            <a:ext cx="443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Siphonic Piping Overhead in Merchandise</a:t>
            </a:r>
          </a:p>
          <a:p>
            <a:pPr algn="ctr"/>
            <a:r>
              <a:rPr lang="en-US" altLang="en-US" dirty="0"/>
              <a:t>Warehouse: Maximum Clear Height</a:t>
            </a:r>
          </a:p>
        </p:txBody>
      </p:sp>
      <p:pic>
        <p:nvPicPr>
          <p:cNvPr id="158737" name="Picture 17" descr="6"/>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903"/>
                    </a14:imgEffect>
                    <a14:imgEffect>
                      <a14:brightnessContrast contrast="14000"/>
                    </a14:imgEffect>
                  </a14:imgLayer>
                </a14:imgProps>
              </a:ext>
              <a:ext uri="{28A0092B-C50C-407E-A947-70E740481C1C}">
                <a14:useLocalDpi xmlns:a14="http://schemas.microsoft.com/office/drawing/2010/main" val="0"/>
              </a:ext>
            </a:extLst>
          </a:blip>
          <a:srcRect b="6778"/>
          <a:stretch/>
        </p:blipFill>
        <p:spPr bwMode="auto">
          <a:xfrm>
            <a:off x="469106" y="1459191"/>
            <a:ext cx="4262438" cy="2980514"/>
          </a:xfrm>
          <a:prstGeom prst="rect">
            <a:avLst/>
          </a:prstGeom>
          <a:noFill/>
          <a:extLst>
            <a:ext uri="{909E8E84-426E-40DD-AFC4-6F175D3DCCD1}">
              <a14:hiddenFill xmlns:a14="http://schemas.microsoft.com/office/drawing/2010/main">
                <a:solidFill>
                  <a:srgbClr val="FFFFFF"/>
                </a:solidFill>
              </a14:hiddenFill>
            </a:ext>
          </a:extLst>
        </p:spPr>
      </p:pic>
      <p:pic>
        <p:nvPicPr>
          <p:cNvPr id="158738" name="Picture 18" descr="7"/>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4764"/>
                    </a14:imgEffect>
                    <a14:imgEffect>
                      <a14:brightnessContrast contrast="-5000"/>
                    </a14:imgEffect>
                  </a14:imgLayer>
                </a14:imgProps>
              </a:ext>
              <a:ext uri="{28A0092B-C50C-407E-A947-70E740481C1C}">
                <a14:useLocalDpi xmlns:a14="http://schemas.microsoft.com/office/drawing/2010/main" val="0"/>
              </a:ext>
            </a:extLst>
          </a:blip>
          <a:srcRect l="5992"/>
          <a:stretch/>
        </p:blipFill>
        <p:spPr bwMode="auto">
          <a:xfrm>
            <a:off x="5365778" y="1392239"/>
            <a:ext cx="322353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07" name="WordArt 3"/>
          <p:cNvSpPr>
            <a:spLocks noChangeArrowheads="1" noChangeShapeType="1" noTextEdit="1"/>
          </p:cNvSpPr>
          <p:nvPr/>
        </p:nvSpPr>
        <p:spPr bwMode="auto">
          <a:xfrm>
            <a:off x="320675" y="241300"/>
            <a:ext cx="38671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Case Studies</a:t>
            </a:r>
          </a:p>
        </p:txBody>
      </p:sp>
      <p:sp>
        <p:nvSpPr>
          <p:cNvPr id="149508"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09" name="Text Box 5"/>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18</a:t>
            </a:r>
          </a:p>
        </p:txBody>
      </p:sp>
      <p:sp>
        <p:nvSpPr>
          <p:cNvPr id="149511" name="Text Box 7"/>
          <p:cNvSpPr txBox="1">
            <a:spLocks noChangeArrowheads="1"/>
          </p:cNvSpPr>
          <p:nvPr/>
        </p:nvSpPr>
        <p:spPr bwMode="auto">
          <a:xfrm>
            <a:off x="314325" y="849313"/>
            <a:ext cx="391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IKEA Home Furnishings, Atlanta, GA</a:t>
            </a:r>
          </a:p>
        </p:txBody>
      </p:sp>
      <p:pic>
        <p:nvPicPr>
          <p:cNvPr id="149519" name="Picture 15" descr="1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104900" y="13208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5" name="WordArt 3"/>
          <p:cNvSpPr>
            <a:spLocks noChangeArrowheads="1" noChangeShapeType="1" noTextEdit="1"/>
          </p:cNvSpPr>
          <p:nvPr/>
        </p:nvSpPr>
        <p:spPr bwMode="auto">
          <a:xfrm>
            <a:off x="358775" y="165100"/>
            <a:ext cx="775652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dirty="0">
                <a:ln w="9525">
                  <a:solidFill>
                    <a:srgbClr val="000000"/>
                  </a:solidFill>
                  <a:round/>
                  <a:headEnd/>
                  <a:tailEnd/>
                </a:ln>
                <a:solidFill>
                  <a:srgbClr val="FFCC00"/>
                </a:solidFill>
                <a:effectLst/>
                <a:uLnTx/>
                <a:uFillTx/>
                <a:latin typeface="Arial Black"/>
                <a:ea typeface="+mn-ea"/>
                <a:cs typeface="+mn-cs"/>
              </a:rPr>
              <a:t>Siphonic Roof Drains – Codes and Standards</a:t>
            </a:r>
          </a:p>
        </p:txBody>
      </p:sp>
      <p:sp>
        <p:nvSpPr>
          <p:cNvPr id="110596"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p:cNvSpPr txBox="1">
            <a:spLocks noChangeArrowheads="1"/>
          </p:cNvSpPr>
          <p:nvPr/>
        </p:nvSpPr>
        <p:spPr bwMode="auto">
          <a:xfrm>
            <a:off x="457200" y="1303506"/>
            <a:ext cx="8229600" cy="441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Char char="•"/>
              <a:defRPr kumimoji="1" sz="2400">
                <a:solidFill>
                  <a:schemeClr val="tx2"/>
                </a:solidFill>
                <a:latin typeface="Tahoma" panose="020B0604030504040204" pitchFamily="34" charset="0"/>
              </a:defRPr>
            </a:lvl1pPr>
            <a:lvl2pPr marL="742950" indent="-285750">
              <a:spcBef>
                <a:spcPct val="20000"/>
              </a:spcBef>
              <a:buClr>
                <a:schemeClr val="hlink"/>
              </a:buClr>
              <a:buChar char="•"/>
              <a:defRPr kumimoji="1" sz="2000">
                <a:solidFill>
                  <a:schemeClr val="tx2"/>
                </a:solidFill>
                <a:latin typeface="Tahoma" panose="020B0604030504040204" pitchFamily="34" charset="0"/>
              </a:defRPr>
            </a:lvl2pPr>
            <a:lvl3pPr marL="1143000" indent="-228600">
              <a:spcBef>
                <a:spcPct val="20000"/>
              </a:spcBef>
              <a:buClr>
                <a:schemeClr val="hlink"/>
              </a:buClr>
              <a:buChar char="•"/>
              <a:defRPr kumimoji="1" sz="2400">
                <a:solidFill>
                  <a:schemeClr val="tx2"/>
                </a:solidFill>
                <a:latin typeface="Tahoma" panose="020B0604030504040204" pitchFamily="34" charset="0"/>
              </a:defRPr>
            </a:lvl3pPr>
            <a:lvl4pPr marL="1600200" indent="-228600">
              <a:spcBef>
                <a:spcPct val="20000"/>
              </a:spcBef>
              <a:buClr>
                <a:schemeClr val="hlink"/>
              </a:buClr>
              <a:buChar char="•"/>
              <a:defRPr kumimoji="1" sz="2000">
                <a:solidFill>
                  <a:schemeClr val="tx2"/>
                </a:solidFill>
                <a:latin typeface="Tahoma" panose="020B0604030504040204" pitchFamily="34" charset="0"/>
              </a:defRPr>
            </a:lvl4pPr>
            <a:lvl5pPr marL="2057400" indent="-228600">
              <a:spcBef>
                <a:spcPct val="20000"/>
              </a:spcBef>
              <a:buClr>
                <a:schemeClr val="hlink"/>
              </a:buClr>
              <a:buChar char="•"/>
              <a:defRPr kumimoji="1" sz="1600">
                <a:solidFill>
                  <a:schemeClr val="tx2"/>
                </a:solidFill>
                <a:latin typeface="Tahoma" panose="020B0604030504040204" pitchFamily="34" charset="0"/>
              </a:defRPr>
            </a:lvl5pPr>
            <a:lvl6pPr marL="2514600" indent="-228600" eaLnBrk="0" fontAlgn="base" hangingPunct="0">
              <a:spcBef>
                <a:spcPct val="20000"/>
              </a:spcBef>
              <a:spcAft>
                <a:spcPct val="0"/>
              </a:spcAft>
              <a:buClr>
                <a:schemeClr val="hlink"/>
              </a:buClr>
              <a:buChar char="•"/>
              <a:defRPr kumimoji="1" sz="1600">
                <a:solidFill>
                  <a:schemeClr val="tx2"/>
                </a:solidFill>
                <a:latin typeface="Tahoma" panose="020B0604030504040204" pitchFamily="34" charset="0"/>
              </a:defRPr>
            </a:lvl6pPr>
            <a:lvl7pPr marL="2971800" indent="-228600" eaLnBrk="0" fontAlgn="base" hangingPunct="0">
              <a:spcBef>
                <a:spcPct val="20000"/>
              </a:spcBef>
              <a:spcAft>
                <a:spcPct val="0"/>
              </a:spcAft>
              <a:buClr>
                <a:schemeClr val="hlink"/>
              </a:buClr>
              <a:buChar char="•"/>
              <a:defRPr kumimoji="1" sz="1600">
                <a:solidFill>
                  <a:schemeClr val="tx2"/>
                </a:solidFill>
                <a:latin typeface="Tahoma" panose="020B0604030504040204" pitchFamily="34" charset="0"/>
              </a:defRPr>
            </a:lvl7pPr>
            <a:lvl8pPr marL="3429000" indent="-228600" eaLnBrk="0" fontAlgn="base" hangingPunct="0">
              <a:spcBef>
                <a:spcPct val="20000"/>
              </a:spcBef>
              <a:spcAft>
                <a:spcPct val="0"/>
              </a:spcAft>
              <a:buClr>
                <a:schemeClr val="hlink"/>
              </a:buClr>
              <a:buChar char="•"/>
              <a:defRPr kumimoji="1" sz="1600">
                <a:solidFill>
                  <a:schemeClr val="tx2"/>
                </a:solidFill>
                <a:latin typeface="Tahoma" panose="020B0604030504040204" pitchFamily="34" charset="0"/>
              </a:defRPr>
            </a:lvl8pPr>
            <a:lvl9pPr marL="3886200" indent="-228600" eaLnBrk="0" fontAlgn="base" hangingPunct="0">
              <a:spcBef>
                <a:spcPct val="20000"/>
              </a:spcBef>
              <a:spcAft>
                <a:spcPct val="0"/>
              </a:spcAft>
              <a:buClr>
                <a:schemeClr val="hlink"/>
              </a:buClr>
              <a:buChar char="•"/>
              <a:defRPr kumimoji="1" sz="1600">
                <a:solidFill>
                  <a:schemeClr val="tx2"/>
                </a:solidFill>
                <a:latin typeface="Tahoma" panose="020B0604030504040204" pitchFamily="34" charset="0"/>
              </a:defRPr>
            </a:lvl9pPr>
          </a:lstStyle>
          <a:p>
            <a:pPr marL="342900" marR="0" lvl="0" indent="-342900" algn="l" defTabSz="914400" rtl="0" eaLnBrk="1" fontAlgn="base" latinLnBrk="0" hangingPunct="1">
              <a:lnSpc>
                <a:spcPct val="100000"/>
              </a:lnSpc>
              <a:spcBef>
                <a:spcPct val="20000"/>
              </a:spcBef>
              <a:spcAft>
                <a:spcPct val="0"/>
              </a:spcAft>
              <a:buClr>
                <a:srgbClr val="333399"/>
              </a:buClr>
              <a:buSzTx/>
              <a:buFontTx/>
              <a:buChar char="•"/>
              <a:tabLst/>
              <a:defRPr/>
            </a:pPr>
            <a:r>
              <a:rPr kumimoji="1" lang="en-US" alt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mn-cs"/>
              </a:rPr>
              <a:t>ANSI/ASME A112.6.9 </a:t>
            </a:r>
            <a:r>
              <a:rPr kumimoji="1"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“Siphonic Roof Drains” Performance Standard</a:t>
            </a:r>
          </a:p>
          <a:p>
            <a:pPr marL="0" marR="0" lvl="0" indent="0" algn="l" defTabSz="914400" rtl="0" eaLnBrk="1" fontAlgn="base" latinLnBrk="0" hangingPunct="1">
              <a:lnSpc>
                <a:spcPct val="100000"/>
              </a:lnSpc>
              <a:spcBef>
                <a:spcPct val="20000"/>
              </a:spcBef>
              <a:spcAft>
                <a:spcPct val="0"/>
              </a:spcAft>
              <a:buClr>
                <a:srgbClr val="333399"/>
              </a:buClr>
              <a:buSzTx/>
              <a:buNone/>
              <a:tabLst/>
              <a:defRPr/>
            </a:pPr>
            <a:endParaRPr kumimoji="1" lang="en-US" alt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99"/>
              </a:buClr>
              <a:buSzTx/>
              <a:buFontTx/>
              <a:buChar char="•"/>
              <a:tabLst/>
              <a:defRPr/>
            </a:pPr>
            <a:r>
              <a:rPr kumimoji="1" lang="en-US" alt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mn-cs"/>
              </a:rPr>
              <a:t>ASPE Tech Standard 45 </a:t>
            </a:r>
            <a:r>
              <a:rPr kumimoji="1"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“Siphonic Roof Drainage”</a:t>
            </a:r>
          </a:p>
          <a:p>
            <a:pPr marL="0" marR="0" lvl="0" indent="0" algn="l" defTabSz="914400" rtl="0" eaLnBrk="1" fontAlgn="base" latinLnBrk="0" hangingPunct="1">
              <a:lnSpc>
                <a:spcPct val="100000"/>
              </a:lnSpc>
              <a:spcBef>
                <a:spcPct val="20000"/>
              </a:spcBef>
              <a:spcAft>
                <a:spcPct val="0"/>
              </a:spcAft>
              <a:buClr>
                <a:srgbClr val="333399"/>
              </a:buClr>
              <a:buSzTx/>
              <a:buNone/>
              <a:tabLst/>
              <a:defRPr/>
            </a:pPr>
            <a:endParaRPr kumimoji="1" lang="en-US" alt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99"/>
              </a:buClr>
              <a:buSzTx/>
              <a:buFontTx/>
              <a:buChar char="•"/>
              <a:tabLst/>
              <a:defRPr/>
            </a:pPr>
            <a:r>
              <a:rPr kumimoji="1" lang="en-US" alt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mn-cs"/>
              </a:rPr>
              <a:t>International Plumbing Code (IPC) </a:t>
            </a:r>
            <a:r>
              <a:rPr kumimoji="1"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Includes Siphonic Drainage as part of the code (Section 1107) in  accordance with ASME A112.6.9 Standard and ASPE Tech 45 Standard.</a:t>
            </a:r>
          </a:p>
          <a:p>
            <a:pPr marL="0" marR="0" lvl="0" indent="0" algn="l" defTabSz="914400" rtl="0" eaLnBrk="1" fontAlgn="base" latinLnBrk="0" hangingPunct="1">
              <a:lnSpc>
                <a:spcPct val="100000"/>
              </a:lnSpc>
              <a:spcBef>
                <a:spcPct val="20000"/>
              </a:spcBef>
              <a:spcAft>
                <a:spcPct val="0"/>
              </a:spcAft>
              <a:buClr>
                <a:srgbClr val="333399"/>
              </a:buClr>
              <a:buSzTx/>
              <a:buNone/>
              <a:tabLst/>
              <a:defRPr/>
            </a:pPr>
            <a:endParaRPr kumimoji="1" lang="en-US" alt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buClr>
                <a:srgbClr val="333399"/>
              </a:buClr>
              <a:defRPr/>
            </a:pPr>
            <a:r>
              <a:rPr kumimoji="1" lang="en-US" alt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mn-cs"/>
              </a:rPr>
              <a:t>Uniform Plumbing Code (UPC) - </a:t>
            </a:r>
            <a:r>
              <a:rPr kumimoji="1"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Includes Siphonic Drainage as part of the code (Section 1106) in  accordance with ASME A112.6.9 Standard and ASPE Tech 45 Standard.</a:t>
            </a:r>
          </a:p>
          <a:p>
            <a:pPr marL="0" indent="0">
              <a:buClr>
                <a:srgbClr val="333399"/>
              </a:buClr>
              <a:buNone/>
              <a:defRPr/>
            </a:pPr>
            <a:endParaRPr kumimoji="1" lang="en-US" alt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buClr>
                <a:srgbClr val="333399"/>
              </a:buClr>
              <a:defRPr/>
            </a:pPr>
            <a:r>
              <a:rPr kumimoji="1"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IAPMO listed – </a:t>
            </a:r>
            <a:r>
              <a:rPr kumimoji="1" lang="en-US" altLang="en-US" sz="18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file 5138 </a:t>
            </a:r>
          </a:p>
          <a:p>
            <a:pPr marL="0" indent="0">
              <a:buClr>
                <a:srgbClr val="333399"/>
              </a:buClr>
              <a:buNone/>
              <a:defRPr/>
            </a:pPr>
            <a:endParaRPr kumimoji="1" lang="en-US" altLang="en-US"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99"/>
              </a:buClr>
              <a:buSzTx/>
              <a:buFontTx/>
              <a:buChar char="•"/>
              <a:tabLst/>
              <a:defRPr/>
            </a:pPr>
            <a:r>
              <a:rPr lang="en-US" altLang="en-US" sz="1800" dirty="0">
                <a:solidFill>
                  <a:srgbClr val="000000"/>
                </a:solidFill>
                <a:latin typeface="Calibri" panose="020F0502020204030204" pitchFamily="34" charset="0"/>
              </a:rPr>
              <a:t>To date, no code body has rejected </a:t>
            </a:r>
            <a:r>
              <a:rPr lang="en-US" altLang="en-US" sz="1800" b="1" dirty="0">
                <a:solidFill>
                  <a:srgbClr val="000000"/>
                </a:solidFill>
                <a:latin typeface="Calibri" panose="020F0502020204030204" pitchFamily="34" charset="0"/>
              </a:rPr>
              <a:t>Siphonic Design as Engineered System </a:t>
            </a:r>
            <a:r>
              <a:rPr lang="en-US" altLang="en-US" sz="1800" dirty="0">
                <a:solidFill>
                  <a:srgbClr val="000000"/>
                </a:solidFill>
                <a:latin typeface="Calibri" panose="020F0502020204030204" pitchFamily="34" charset="0"/>
              </a:rPr>
              <a:t>when demonstrated by Plumbing Engineer to be equal to conventional system.</a:t>
            </a:r>
            <a:endParaRPr kumimoji="1"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Tx/>
              <a:buFontTx/>
              <a:buNone/>
              <a:tabLst/>
              <a:defRPr/>
            </a:pPr>
            <a:endParaRPr kumimoji="1"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6600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338" y="4238712"/>
            <a:ext cx="3259137"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7" name="Line 3"/>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34148" name="WordArt 4"/>
          <p:cNvSpPr>
            <a:spLocks noChangeArrowheads="1" noChangeShapeType="1" noTextEdit="1"/>
          </p:cNvSpPr>
          <p:nvPr/>
        </p:nvSpPr>
        <p:spPr bwMode="auto">
          <a:xfrm>
            <a:off x="320675" y="165100"/>
            <a:ext cx="3686175" cy="466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CC00"/>
                </a:solidFill>
                <a:latin typeface="Arial Black"/>
              </a:rPr>
              <a:t>Engineering Resources</a:t>
            </a:r>
          </a:p>
        </p:txBody>
      </p:sp>
      <p:sp>
        <p:nvSpPr>
          <p:cNvPr id="134149" name="Line 5"/>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134150"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257175" y="962025"/>
            <a:ext cx="1647825"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1" name="Text Box 7"/>
          <p:cNvSpPr txBox="1">
            <a:spLocks noChangeArrowheads="1"/>
          </p:cNvSpPr>
          <p:nvPr/>
        </p:nvSpPr>
        <p:spPr bwMode="auto">
          <a:xfrm>
            <a:off x="1892300" y="1685925"/>
            <a:ext cx="66611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35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altLang="en-US" sz="1600" b="1" dirty="0">
                <a:solidFill>
                  <a:srgbClr val="000000"/>
                </a:solidFill>
                <a:cs typeface="Arial" charset="0"/>
              </a:rPr>
              <a:t>ASME A112.6.9 </a:t>
            </a:r>
            <a:r>
              <a:rPr lang="en-US" altLang="en-US" sz="1600" dirty="0">
                <a:solidFill>
                  <a:srgbClr val="000000"/>
                </a:solidFill>
                <a:cs typeface="Arial" charset="0"/>
              </a:rPr>
              <a:t>Performance Standard for Siphonic Roof Drains is available on ASME website.</a:t>
            </a:r>
          </a:p>
        </p:txBody>
      </p:sp>
      <p:sp>
        <p:nvSpPr>
          <p:cNvPr id="134152" name="Rectangle 8"/>
          <p:cNvSpPr>
            <a:spLocks noChangeArrowheads="1"/>
          </p:cNvSpPr>
          <p:nvPr/>
        </p:nvSpPr>
        <p:spPr bwMode="auto">
          <a:xfrm>
            <a:off x="223838" y="3407506"/>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5000"/>
              </a:spcBef>
            </a:pPr>
            <a:r>
              <a:rPr lang="en-US" altLang="en-US" sz="1600" b="1" dirty="0">
                <a:solidFill>
                  <a:srgbClr val="000000"/>
                </a:solidFill>
              </a:rPr>
              <a:t>SIPHONIC DESIGN SOFTWARE</a:t>
            </a:r>
            <a:r>
              <a:rPr lang="en-US" altLang="en-US" sz="1600" dirty="0">
                <a:solidFill>
                  <a:srgbClr val="000000"/>
                </a:solidFill>
              </a:rPr>
              <a:t> available to simplify design, assure consistency and enhance accuracy of the results. </a:t>
            </a:r>
          </a:p>
        </p:txBody>
      </p:sp>
      <p:sp>
        <p:nvSpPr>
          <p:cNvPr id="134153" name="Rectangle 9"/>
          <p:cNvSpPr>
            <a:spLocks noChangeArrowheads="1"/>
          </p:cNvSpPr>
          <p:nvPr/>
        </p:nvSpPr>
        <p:spPr bwMode="auto">
          <a:xfrm>
            <a:off x="1978025" y="911225"/>
            <a:ext cx="6796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dirty="0">
                <a:solidFill>
                  <a:srgbClr val="000000"/>
                </a:solidFill>
              </a:rPr>
              <a:t>ASPE TECH STANDARD 45 </a:t>
            </a:r>
            <a:r>
              <a:rPr lang="en-US" altLang="en-US" sz="1600" dirty="0">
                <a:solidFill>
                  <a:srgbClr val="000000"/>
                </a:solidFill>
              </a:rPr>
              <a:t>Plumbing Engineering &amp; Design Standard “Siphonic Roof Drainage” is available on the ASPE website.</a:t>
            </a:r>
          </a:p>
        </p:txBody>
      </p:sp>
      <p:sp>
        <p:nvSpPr>
          <p:cNvPr id="134154" name="Rectangle 10"/>
          <p:cNvSpPr>
            <a:spLocks noChangeArrowheads="1"/>
          </p:cNvSpPr>
          <p:nvPr/>
        </p:nvSpPr>
        <p:spPr bwMode="auto">
          <a:xfrm>
            <a:off x="223838" y="2375850"/>
            <a:ext cx="8520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solidFill>
                  <a:srgbClr val="000000"/>
                </a:solidFill>
                <a:cs typeface="Arial" charset="0"/>
                <a:hlinkClick r:id="rId6"/>
              </a:rPr>
              <a:t>www.PDHonline.org</a:t>
            </a:r>
            <a:r>
              <a:rPr lang="en-US" altLang="en-US" sz="1600" b="1" dirty="0">
                <a:solidFill>
                  <a:srgbClr val="000000"/>
                </a:solidFill>
                <a:cs typeface="Arial" charset="0"/>
              </a:rPr>
              <a:t> Course M256 “Siphonic Roof Drainage” </a:t>
            </a:r>
            <a:r>
              <a:rPr lang="en-US" altLang="en-US" sz="1600" dirty="0">
                <a:solidFill>
                  <a:srgbClr val="000000"/>
                </a:solidFill>
                <a:cs typeface="Arial" charset="0"/>
              </a:rPr>
              <a:t>Course in Siphonic Roof Drainage Design</a:t>
            </a:r>
          </a:p>
        </p:txBody>
      </p:sp>
      <p:sp>
        <p:nvSpPr>
          <p:cNvPr id="134158" name="Text Box 14"/>
          <p:cNvSpPr txBox="1">
            <a:spLocks noChangeArrowheads="1"/>
          </p:cNvSpPr>
          <p:nvPr/>
        </p:nvSpPr>
        <p:spPr bwMode="auto">
          <a:xfrm>
            <a:off x="327025" y="5408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000000"/>
              </a:solidFill>
            </a:endParaRPr>
          </a:p>
        </p:txBody>
      </p:sp>
      <p:sp>
        <p:nvSpPr>
          <p:cNvPr id="134159" name="Text Box 15"/>
          <p:cNvSpPr txBox="1">
            <a:spLocks noChangeArrowheads="1"/>
          </p:cNvSpPr>
          <p:nvPr/>
        </p:nvSpPr>
        <p:spPr bwMode="auto">
          <a:xfrm>
            <a:off x="269875" y="4439163"/>
            <a:ext cx="8547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000000"/>
                </a:solidFill>
                <a:latin typeface="Arial" panose="020B0604020202020204" pitchFamily="34" charset="0"/>
                <a:cs typeface="Arial" panose="020B0604020202020204" pitchFamily="34" charset="0"/>
              </a:rPr>
              <a:t>VARIOUS LITERATURE AND INSTRUCTURAL MATERIAL</a:t>
            </a:r>
            <a:r>
              <a:rPr lang="en-US" altLang="en-US" sz="1600" dirty="0">
                <a:solidFill>
                  <a:srgbClr val="000000"/>
                </a:solidFill>
                <a:latin typeface="Arial" panose="020B0604020202020204" pitchFamily="34" charset="0"/>
                <a:cs typeface="Arial" panose="020B0604020202020204" pitchFamily="34" charset="0"/>
              </a:rPr>
              <a:t> such as </a:t>
            </a:r>
          </a:p>
          <a:p>
            <a:r>
              <a:rPr lang="en-US" altLang="en-US" sz="1600" dirty="0">
                <a:solidFill>
                  <a:srgbClr val="000000"/>
                </a:solidFill>
                <a:latin typeface="Arial" panose="020B0604020202020204" pitchFamily="34" charset="0"/>
                <a:cs typeface="Arial" panose="020B0604020202020204" pitchFamily="34" charset="0"/>
              </a:rPr>
              <a:t>Brochures, Submittals, Sample Specifications, Presentation, Case Studies and</a:t>
            </a:r>
          </a:p>
          <a:p>
            <a:r>
              <a:rPr lang="en-US" altLang="en-US" sz="1600" dirty="0">
                <a:solidFill>
                  <a:srgbClr val="000000"/>
                </a:solidFill>
                <a:latin typeface="Arial" panose="020B0604020202020204" pitchFamily="34" charset="0"/>
                <a:cs typeface="Arial" panose="020B0604020202020204" pitchFamily="34" charset="0"/>
              </a:rPr>
              <a:t>Videos are also available at </a:t>
            </a:r>
            <a:r>
              <a:rPr lang="en-US" altLang="en-US" sz="1600" dirty="0">
                <a:solidFill>
                  <a:srgbClr val="000000"/>
                </a:solidFill>
                <a:latin typeface="Arial" panose="020B0604020202020204" pitchFamily="34" charset="0"/>
                <a:cs typeface="Arial" panose="020B0604020202020204" pitchFamily="34" charset="0"/>
                <a:hlinkClick r:id="rId7"/>
              </a:rPr>
              <a:t>www.jrsmith.com</a:t>
            </a:r>
            <a:r>
              <a:rPr lang="en-US" altLang="en-US" sz="16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8646006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670" y="874757"/>
            <a:ext cx="8711260" cy="36933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GENERAL INFORMATION: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Siphonic systems are </a:t>
            </a:r>
            <a:r>
              <a:rPr kumimoji="0" lang="en-US" sz="1800" b="1" i="0" u="sng" strike="noStrike" kern="1200" cap="none" spc="0" normalizeH="0" baseline="0" noProof="0" dirty="0">
                <a:ln>
                  <a:noFill/>
                </a:ln>
                <a:solidFill>
                  <a:srgbClr val="000000"/>
                </a:solidFill>
                <a:effectLst/>
                <a:uLnTx/>
                <a:uFillTx/>
              </a:rPr>
              <a:t>generally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rgbClr val="000000"/>
                </a:solidFill>
              </a:rPr>
              <a:t>                               </a:t>
            </a:r>
            <a:r>
              <a:rPr kumimoji="0" lang="en-US" sz="1800" b="1" i="0" u="sng" strike="noStrike" kern="1200" cap="none" spc="0" normalizeH="0" baseline="0" noProof="0" dirty="0">
                <a:ln>
                  <a:noFill/>
                </a:ln>
                <a:solidFill>
                  <a:srgbClr val="000000"/>
                </a:solidFill>
                <a:effectLst/>
                <a:uLnTx/>
                <a:uFillTx/>
              </a:rPr>
              <a:t>recommended for low rise buildings with large foot prints </a:t>
            </a:r>
            <a:r>
              <a:rPr kumimoji="0" lang="en-US" sz="1800" b="1" i="0" strike="noStrike" kern="1200" cap="none" spc="0" normalizeH="0" baseline="0" noProof="0" dirty="0">
                <a:ln>
                  <a:noFill/>
                </a:ln>
                <a:solidFill>
                  <a:srgbClr val="000000"/>
                </a:solidFill>
                <a:effectLst/>
                <a:uLnTx/>
                <a:uFillTx/>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rgbClr val="000000"/>
                </a:solidFill>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with 50,000 or more total square footage.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Placing the siphonic drains in a gutter works best.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Small roof areas and/or high rise buildings are difficult to design and balance.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You will need to know the square footage of roof area assigned </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to each roof drain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the design rainfall rate</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(inches per hour).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This along with other basic information such as </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piping material</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job information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location (zip code)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are also required</a:t>
            </a:r>
          </a:p>
        </p:txBody>
      </p:sp>
      <p:sp>
        <p:nvSpPr>
          <p:cNvPr id="134147" name="Line 3"/>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WordArt 4"/>
          <p:cNvSpPr>
            <a:spLocks noChangeArrowheads="1" noChangeShapeType="1" noTextEdit="1"/>
          </p:cNvSpPr>
          <p:nvPr/>
        </p:nvSpPr>
        <p:spPr bwMode="auto">
          <a:xfrm>
            <a:off x="320675" y="165100"/>
            <a:ext cx="3686175" cy="466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solidFill>
                    <a:srgbClr val="000000"/>
                  </a:solidFill>
                  <a:round/>
                  <a:headEnd/>
                  <a:tailEnd/>
                </a:ln>
                <a:solidFill>
                  <a:srgbClr val="FFCC00"/>
                </a:solidFill>
                <a:effectLst/>
                <a:uLnTx/>
                <a:uFillTx/>
                <a:latin typeface="Arial Black"/>
                <a:ea typeface="+mn-ea"/>
                <a:cs typeface="+mn-cs"/>
              </a:rPr>
              <a:t>Engineering Resources</a:t>
            </a:r>
          </a:p>
        </p:txBody>
      </p:sp>
      <p:pic>
        <p:nvPicPr>
          <p:cNvPr id="134150"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257175" y="962025"/>
            <a:ext cx="1647825"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8" name="Text Box 14"/>
          <p:cNvSpPr txBox="1">
            <a:spLocks noChangeArrowheads="1"/>
          </p:cNvSpPr>
          <p:nvPr/>
        </p:nvSpPr>
        <p:spPr bwMode="auto">
          <a:xfrm>
            <a:off x="327025" y="5408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5618B305-A2EF-D6C0-8549-E9BE3F457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5020590"/>
            <a:ext cx="3259137"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846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Line 3"/>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WordArt 4"/>
          <p:cNvSpPr>
            <a:spLocks noChangeArrowheads="1" noChangeShapeType="1" noTextEdit="1"/>
          </p:cNvSpPr>
          <p:nvPr/>
        </p:nvSpPr>
        <p:spPr bwMode="auto">
          <a:xfrm>
            <a:off x="320675" y="165100"/>
            <a:ext cx="3686175" cy="466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solidFill>
                    <a:srgbClr val="000000"/>
                  </a:solidFill>
                  <a:round/>
                  <a:headEnd/>
                  <a:tailEnd/>
                </a:ln>
                <a:solidFill>
                  <a:srgbClr val="FFCC00"/>
                </a:solidFill>
                <a:effectLst/>
                <a:uLnTx/>
                <a:uFillTx/>
                <a:latin typeface="Arial Black"/>
                <a:ea typeface="+mn-ea"/>
                <a:cs typeface="+mn-cs"/>
              </a:rPr>
              <a:t>Engineering Resources</a:t>
            </a:r>
          </a:p>
        </p:txBody>
      </p:sp>
      <p:pic>
        <p:nvPicPr>
          <p:cNvPr id="134150"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257175" y="962025"/>
            <a:ext cx="1647825"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2" name="Rectangle 8"/>
          <p:cNvSpPr>
            <a:spLocks noChangeArrowheads="1"/>
          </p:cNvSpPr>
          <p:nvPr/>
        </p:nvSpPr>
        <p:spPr bwMode="auto">
          <a:xfrm>
            <a:off x="2045616" y="769145"/>
            <a:ext cx="68811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In using the Design Software to design a Siphonic Roof  </a:t>
            </a:r>
          </a:p>
          <a:p>
            <a:r>
              <a:rPr lang="en-US" dirty="0"/>
              <a:t>Drainage System, </a:t>
            </a:r>
            <a:r>
              <a:rPr lang="en-US" u="sng" dirty="0"/>
              <a:t>each and every piping element of the drainage system has to be accounted for in the software calculations.</a:t>
            </a:r>
            <a:endParaRPr lang="en-US" dirty="0"/>
          </a:p>
          <a:p>
            <a:endParaRPr lang="en-US" dirty="0"/>
          </a:p>
          <a:p>
            <a:r>
              <a:rPr lang="en-US" dirty="0"/>
              <a:t>Therefore, you must know </a:t>
            </a:r>
            <a:r>
              <a:rPr lang="en-US" u="sng" dirty="0"/>
              <a:t>the dimensions of the complete</a:t>
            </a:r>
          </a:p>
          <a:p>
            <a:r>
              <a:rPr lang="en-US" u="sng" dirty="0"/>
              <a:t>piping system</a:t>
            </a:r>
            <a:r>
              <a:rPr lang="en-US" dirty="0"/>
              <a:t>.</a:t>
            </a:r>
          </a:p>
        </p:txBody>
      </p:sp>
      <p:sp>
        <p:nvSpPr>
          <p:cNvPr id="134158" name="Text Box 14"/>
          <p:cNvSpPr txBox="1">
            <a:spLocks noChangeArrowheads="1"/>
          </p:cNvSpPr>
          <p:nvPr/>
        </p:nvSpPr>
        <p:spPr bwMode="auto">
          <a:xfrm>
            <a:off x="327025" y="5408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extBox 11"/>
          <p:cNvSpPr txBox="1"/>
          <p:nvPr/>
        </p:nvSpPr>
        <p:spPr>
          <a:xfrm>
            <a:off x="165570" y="3151212"/>
            <a:ext cx="8711260" cy="2585323"/>
          </a:xfrm>
          <a:prstGeom prst="rect">
            <a:avLst/>
          </a:prstGeom>
          <a:noFill/>
        </p:spPr>
        <p:txBody>
          <a:bodyPr wrap="square" rtlCol="0">
            <a:spAutoFit/>
          </a:bodyPr>
          <a:lstStyle/>
          <a:p>
            <a:r>
              <a:rPr lang="en-US" sz="1200" dirty="0"/>
              <a:t> </a:t>
            </a:r>
            <a:r>
              <a:rPr lang="en-US" b="1" dirty="0"/>
              <a:t>ROOF DETAIL: </a:t>
            </a:r>
            <a:r>
              <a:rPr lang="en-US" dirty="0"/>
              <a:t> Engineer will need to produce a detailed drawing (with dimensions) of the roof with drain locations and how the water is directed to the drains.</a:t>
            </a:r>
          </a:p>
          <a:p>
            <a:endParaRPr lang="en-US" dirty="0"/>
          </a:p>
          <a:p>
            <a:r>
              <a:rPr lang="en-US" b="1" dirty="0">
                <a:solidFill>
                  <a:srgbClr val="000000"/>
                </a:solidFill>
              </a:rPr>
              <a:t>PIPING SYSTEM DETAILS/LAYOUT:</a:t>
            </a:r>
            <a:r>
              <a:rPr lang="en-US" dirty="0">
                <a:solidFill>
                  <a:srgbClr val="000000"/>
                </a:solidFill>
              </a:rPr>
              <a:t>  </a:t>
            </a:r>
            <a:r>
              <a:rPr lang="en-US" u="sng" dirty="0">
                <a:solidFill>
                  <a:srgbClr val="000000"/>
                </a:solidFill>
              </a:rPr>
              <a:t>An isometric or 2D drawing must be created and for the whole piping system</a:t>
            </a:r>
            <a:r>
              <a:rPr lang="en-US" dirty="0">
                <a:solidFill>
                  <a:srgbClr val="000000"/>
                </a:solidFill>
              </a:rPr>
              <a:t> from each roof drain to the discharge point (where the siphon is terminated and converts to large sloped piping sized per code approved piping flow charts).</a:t>
            </a:r>
            <a:endParaRPr lang="en-US" dirty="0"/>
          </a:p>
          <a:p>
            <a:endParaRPr lang="en-US" dirty="0"/>
          </a:p>
        </p:txBody>
      </p:sp>
      <p:pic>
        <p:nvPicPr>
          <p:cNvPr id="2" name="Picture 2">
            <a:extLst>
              <a:ext uri="{FF2B5EF4-FFF2-40B4-BE49-F238E27FC236}">
                <a16:creationId xmlns:a16="http://schemas.microsoft.com/office/drawing/2014/main" id="{EED14987-E980-F6C4-86D8-022CAD1E7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148" y="5186242"/>
            <a:ext cx="3259137"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9574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092"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094" name="WordArt 6"/>
          <p:cNvSpPr>
            <a:spLocks noChangeArrowheads="1" noChangeShapeType="1" noTextEdit="1"/>
          </p:cNvSpPr>
          <p:nvPr/>
        </p:nvSpPr>
        <p:spPr bwMode="auto">
          <a:xfrm>
            <a:off x="358775" y="165100"/>
            <a:ext cx="465772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CC00"/>
                </a:solidFill>
                <a:latin typeface="Arial Black"/>
              </a:rPr>
              <a:t>Introduction/ Brief Summary</a:t>
            </a:r>
          </a:p>
        </p:txBody>
      </p:sp>
      <p:sp>
        <p:nvSpPr>
          <p:cNvPr id="89101" name="Text Box 13"/>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dirty="0"/>
              <a:t>1</a:t>
            </a:r>
          </a:p>
        </p:txBody>
      </p:sp>
      <p:grpSp>
        <p:nvGrpSpPr>
          <p:cNvPr id="89105" name="Group 17"/>
          <p:cNvGrpSpPr>
            <a:grpSpLocks/>
          </p:cNvGrpSpPr>
          <p:nvPr/>
        </p:nvGrpSpPr>
        <p:grpSpPr bwMode="auto">
          <a:xfrm>
            <a:off x="317500" y="850900"/>
            <a:ext cx="8496300" cy="2752726"/>
            <a:chOff x="200" y="536"/>
            <a:chExt cx="5352" cy="1734"/>
          </a:xfrm>
        </p:grpSpPr>
        <p:sp>
          <p:nvSpPr>
            <p:cNvPr id="89093" name="Text Box 5"/>
            <p:cNvSpPr txBox="1">
              <a:spLocks noChangeArrowheads="1"/>
            </p:cNvSpPr>
            <p:nvPr/>
          </p:nvSpPr>
          <p:spPr bwMode="auto">
            <a:xfrm>
              <a:off x="200" y="536"/>
              <a:ext cx="52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cs typeface="Arial" charset="0"/>
                </a:rPr>
                <a:t>Siphonic Roof Drainage – A Short History</a:t>
              </a:r>
            </a:p>
          </p:txBody>
        </p:sp>
        <p:sp>
          <p:nvSpPr>
            <p:cNvPr id="89103" name="Rectangle 15"/>
            <p:cNvSpPr>
              <a:spLocks noChangeArrowheads="1"/>
            </p:cNvSpPr>
            <p:nvPr/>
          </p:nvSpPr>
          <p:spPr bwMode="auto">
            <a:xfrm>
              <a:off x="328" y="787"/>
              <a:ext cx="5224" cy="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dirty="0"/>
                <a:t>- First siphonic drain Invented and patented in 1968, the concept was primarily used in Scandinavia during the 1970s and later in Europe and the rest of the world.</a:t>
              </a:r>
            </a:p>
            <a:p>
              <a:pPr>
                <a:spcBef>
                  <a:spcPct val="50000"/>
                </a:spcBef>
              </a:pPr>
              <a:r>
                <a:rPr lang="en-US" altLang="en-US" sz="1400" dirty="0"/>
                <a:t>- First major installation was at a turbine factory in Sweden in 1972</a:t>
              </a:r>
              <a:r>
                <a:rPr lang="en-US" altLang="en-US" sz="1400" dirty="0">
                  <a:latin typeface="Arial" panose="020B0604020202020204" pitchFamily="34" charset="0"/>
                </a:rPr>
                <a:t>.</a:t>
              </a:r>
              <a:endParaRPr lang="en-US" altLang="en-US" sz="1400" dirty="0"/>
            </a:p>
            <a:p>
              <a:pPr>
                <a:spcBef>
                  <a:spcPct val="50000"/>
                </a:spcBef>
              </a:pPr>
              <a:r>
                <a:rPr lang="en-US" altLang="en-US" sz="1400" dirty="0"/>
                <a:t>- First U.S. building using siphonic drainage - Boston Convention Center, 1999.</a:t>
              </a:r>
            </a:p>
            <a:p>
              <a:pPr>
                <a:spcBef>
                  <a:spcPct val="50000"/>
                </a:spcBef>
              </a:pPr>
              <a:r>
                <a:rPr lang="en-US" altLang="en-US" sz="1400" dirty="0"/>
                <a:t>- Major interest in the US began with article in PM Engineering Magazine “Siphonic Roof Drainage Fundamentals,” by John </a:t>
              </a:r>
              <a:r>
                <a:rPr lang="en-US" altLang="en-US" sz="1400" dirty="0" err="1"/>
                <a:t>Rattenbury</a:t>
              </a:r>
              <a:r>
                <a:rPr lang="en-US" altLang="en-US" sz="1400" dirty="0"/>
                <a:t> P.E. in 2001.</a:t>
              </a:r>
            </a:p>
            <a:p>
              <a:pPr>
                <a:spcBef>
                  <a:spcPct val="50000"/>
                </a:spcBef>
              </a:pPr>
              <a:r>
                <a:rPr lang="en-US" altLang="en-US" sz="1400" dirty="0"/>
                <a:t>- IKEA Home Furnishings imports technology into the U.S. starting in 2002.</a:t>
              </a:r>
            </a:p>
            <a:p>
              <a:pPr>
                <a:spcBef>
                  <a:spcPct val="50000"/>
                </a:spcBef>
                <a:buFontTx/>
                <a:buChar char="-"/>
              </a:pPr>
              <a:r>
                <a:rPr lang="en-US" altLang="en-US" sz="1400" dirty="0">
                  <a:latin typeface="Arial" panose="020B0604020202020204" pitchFamily="34" charset="0"/>
                </a:rPr>
                <a:t> Jay R. Smith Mfg. Co. developed and started marketing the  first U.S. made siphonic roof drain, 2006.</a:t>
              </a:r>
              <a:endParaRPr lang="en-US" altLang="en-US" sz="1400" dirty="0"/>
            </a:p>
          </p:txBody>
        </p:sp>
      </p:grpSp>
      <p:grpSp>
        <p:nvGrpSpPr>
          <p:cNvPr id="89107" name="Group 19"/>
          <p:cNvGrpSpPr>
            <a:grpSpLocks/>
          </p:cNvGrpSpPr>
          <p:nvPr/>
        </p:nvGrpSpPr>
        <p:grpSpPr bwMode="auto">
          <a:xfrm>
            <a:off x="254000" y="3779838"/>
            <a:ext cx="8539163" cy="2471737"/>
            <a:chOff x="160" y="2381"/>
            <a:chExt cx="5379" cy="1557"/>
          </a:xfrm>
        </p:grpSpPr>
        <p:sp>
          <p:nvSpPr>
            <p:cNvPr id="89097" name="Text Box 9"/>
            <p:cNvSpPr txBox="1">
              <a:spLocks noChangeArrowheads="1"/>
            </p:cNvSpPr>
            <p:nvPr/>
          </p:nvSpPr>
          <p:spPr bwMode="auto">
            <a:xfrm>
              <a:off x="160" y="2624"/>
              <a:ext cx="1656" cy="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en-US" altLang="en-US" sz="1400"/>
                <a:t>-</a:t>
              </a:r>
              <a:r>
                <a:rPr lang="en-US" altLang="en-US"/>
                <a:t> </a:t>
              </a:r>
              <a:r>
                <a:rPr lang="en-US" altLang="en-US" sz="1400"/>
                <a:t>Looks much like a traditional roof drain.</a:t>
              </a:r>
            </a:p>
            <a:p>
              <a:pPr>
                <a:spcBef>
                  <a:spcPct val="50000"/>
                </a:spcBef>
              </a:pPr>
              <a:r>
                <a:rPr lang="en-US" altLang="en-US" sz="1400"/>
                <a:t> - The distinguishing feature is the air baffle.</a:t>
              </a:r>
            </a:p>
            <a:p>
              <a:pPr>
                <a:spcBef>
                  <a:spcPct val="50000"/>
                </a:spcBef>
              </a:pPr>
              <a:r>
                <a:rPr lang="en-US" altLang="en-US" sz="1400"/>
                <a:t>- The air baffle is engineered and tested to prevent air from entering the piping system at peak flows.</a:t>
              </a:r>
              <a:endParaRPr lang="en-US" altLang="en-US"/>
            </a:p>
          </p:txBody>
        </p:sp>
        <p:grpSp>
          <p:nvGrpSpPr>
            <p:cNvPr id="89106" name="Group 18"/>
            <p:cNvGrpSpPr>
              <a:grpSpLocks/>
            </p:cNvGrpSpPr>
            <p:nvPr/>
          </p:nvGrpSpPr>
          <p:grpSpPr bwMode="auto">
            <a:xfrm>
              <a:off x="174" y="2381"/>
              <a:ext cx="5365" cy="1557"/>
              <a:chOff x="174" y="2381"/>
              <a:chExt cx="5365" cy="1557"/>
            </a:xfrm>
          </p:grpSpPr>
          <p:pic>
            <p:nvPicPr>
              <p:cNvPr id="890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 y="2598"/>
                <a:ext cx="3735" cy="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4" name="Rectangle 16"/>
              <p:cNvSpPr>
                <a:spLocks noChangeArrowheads="1"/>
              </p:cNvSpPr>
              <p:nvPr/>
            </p:nvSpPr>
            <p:spPr bwMode="auto">
              <a:xfrm>
                <a:off x="174" y="2381"/>
                <a:ext cx="4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dirty="0"/>
                  <a:t>Siphonic Roof Drain Anatomy – What is a siphonic roof drain?</a:t>
                </a:r>
              </a:p>
            </p:txBody>
          </p:sp>
        </p:gr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9105"/>
                                        </p:tgtEl>
                                        <p:attrNameLst>
                                          <p:attrName>style.visibility</p:attrName>
                                        </p:attrNameLst>
                                      </p:cBhvr>
                                      <p:to>
                                        <p:strVal val="visible"/>
                                      </p:to>
                                    </p:set>
                                    <p:animEffect transition="in" filter="fade">
                                      <p:cBhvr>
                                        <p:cTn id="7" dur="2000"/>
                                        <p:tgtEl>
                                          <p:spTgt spid="89105"/>
                                        </p:tgtEl>
                                      </p:cBhvr>
                                    </p:animEffect>
                                    <p:anim calcmode="lin" valueType="num">
                                      <p:cBhvr>
                                        <p:cTn id="8" dur="2000" fill="hold"/>
                                        <p:tgtEl>
                                          <p:spTgt spid="89105"/>
                                        </p:tgtEl>
                                        <p:attrNameLst>
                                          <p:attrName>ppt_x</p:attrName>
                                        </p:attrNameLst>
                                      </p:cBhvr>
                                      <p:tavLst>
                                        <p:tav tm="0">
                                          <p:val>
                                            <p:strVal val="#ppt_x"/>
                                          </p:val>
                                        </p:tav>
                                        <p:tav tm="100000">
                                          <p:val>
                                            <p:strVal val="#ppt_x"/>
                                          </p:val>
                                        </p:tav>
                                      </p:tavLst>
                                    </p:anim>
                                    <p:anim calcmode="lin" valueType="num">
                                      <p:cBhvr>
                                        <p:cTn id="9" dur="2000" fill="hold"/>
                                        <p:tgtEl>
                                          <p:spTgt spid="8910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9107"/>
                                        </p:tgtEl>
                                        <p:attrNameLst>
                                          <p:attrName>style.visibility</p:attrName>
                                        </p:attrNameLst>
                                      </p:cBhvr>
                                      <p:to>
                                        <p:strVal val="visible"/>
                                      </p:to>
                                    </p:set>
                                    <p:anim calcmode="lin" valueType="num">
                                      <p:cBhvr>
                                        <p:cTn id="14" dur="1000" fill="hold"/>
                                        <p:tgtEl>
                                          <p:spTgt spid="89107"/>
                                        </p:tgtEl>
                                        <p:attrNameLst>
                                          <p:attrName>ppt_w</p:attrName>
                                        </p:attrNameLst>
                                      </p:cBhvr>
                                      <p:tavLst>
                                        <p:tav tm="0">
                                          <p:val>
                                            <p:fltVal val="0"/>
                                          </p:val>
                                        </p:tav>
                                        <p:tav tm="100000">
                                          <p:val>
                                            <p:strVal val="#ppt_w"/>
                                          </p:val>
                                        </p:tav>
                                      </p:tavLst>
                                    </p:anim>
                                    <p:anim calcmode="lin" valueType="num">
                                      <p:cBhvr>
                                        <p:cTn id="15" dur="1000" fill="hold"/>
                                        <p:tgtEl>
                                          <p:spTgt spid="89107"/>
                                        </p:tgtEl>
                                        <p:attrNameLst>
                                          <p:attrName>ppt_h</p:attrName>
                                        </p:attrNameLst>
                                      </p:cBhvr>
                                      <p:tavLst>
                                        <p:tav tm="0">
                                          <p:val>
                                            <p:fltVal val="0"/>
                                          </p:val>
                                        </p:tav>
                                        <p:tav tm="100000">
                                          <p:val>
                                            <p:strVal val="#ppt_h"/>
                                          </p:val>
                                        </p:tav>
                                      </p:tavLst>
                                    </p:anim>
                                    <p:animEffect transition="in" filter="fade">
                                      <p:cBhvr>
                                        <p:cTn id="16" dur="1000"/>
                                        <p:tgtEl>
                                          <p:spTgt spid="89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8" name="Text Box 14"/>
          <p:cNvSpPr txBox="1">
            <a:spLocks noChangeArrowheads="1"/>
          </p:cNvSpPr>
          <p:nvPr/>
        </p:nvSpPr>
        <p:spPr bwMode="auto">
          <a:xfrm>
            <a:off x="327025" y="5408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 name="Picture 2"/>
          <p:cNvPicPr>
            <a:picLocks noChangeAspect="1"/>
          </p:cNvPicPr>
          <p:nvPr/>
        </p:nvPicPr>
        <p:blipFill>
          <a:blip r:embed="rId3"/>
          <a:stretch>
            <a:fillRect/>
          </a:stretch>
        </p:blipFill>
        <p:spPr>
          <a:xfrm>
            <a:off x="958413" y="-41892"/>
            <a:ext cx="6762140" cy="6883074"/>
          </a:xfrm>
          <a:prstGeom prst="rect">
            <a:avLst/>
          </a:prstGeom>
        </p:spPr>
      </p:pic>
    </p:spTree>
    <p:extLst>
      <p:ext uri="{BB962C8B-B14F-4D97-AF65-F5344CB8AC3E}">
        <p14:creationId xmlns:p14="http://schemas.microsoft.com/office/powerpoint/2010/main" val="176554521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Line 3"/>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WordArt 4"/>
          <p:cNvSpPr>
            <a:spLocks noChangeArrowheads="1" noChangeShapeType="1" noTextEdit="1"/>
          </p:cNvSpPr>
          <p:nvPr/>
        </p:nvSpPr>
        <p:spPr bwMode="auto">
          <a:xfrm>
            <a:off x="320675" y="165100"/>
            <a:ext cx="3686175" cy="466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solidFill>
                    <a:srgbClr val="000000"/>
                  </a:solidFill>
                  <a:round/>
                  <a:headEnd/>
                  <a:tailEnd/>
                </a:ln>
                <a:solidFill>
                  <a:srgbClr val="FFCC00"/>
                </a:solidFill>
                <a:effectLst/>
                <a:uLnTx/>
                <a:uFillTx/>
                <a:latin typeface="Arial Black"/>
                <a:ea typeface="+mn-ea"/>
                <a:cs typeface="+mn-cs"/>
              </a:rPr>
              <a:t>Engineering Resources</a:t>
            </a:r>
          </a:p>
        </p:txBody>
      </p:sp>
      <p:pic>
        <p:nvPicPr>
          <p:cNvPr id="134150"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257175" y="962025"/>
            <a:ext cx="1647825"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8" name="Text Box 14"/>
          <p:cNvSpPr txBox="1">
            <a:spLocks noChangeArrowheads="1"/>
          </p:cNvSpPr>
          <p:nvPr/>
        </p:nvSpPr>
        <p:spPr bwMode="auto">
          <a:xfrm>
            <a:off x="327025" y="5408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p:cNvSpPr txBox="1"/>
          <p:nvPr/>
        </p:nvSpPr>
        <p:spPr>
          <a:xfrm>
            <a:off x="266700" y="2883599"/>
            <a:ext cx="8524367"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r>
              <a:rPr kumimoji="0" lang="en-US" b="1" i="0" u="none" strike="noStrike" kern="1200" cap="none" spc="0" normalizeH="0" baseline="0" noProof="0" dirty="0">
                <a:ln>
                  <a:noFill/>
                </a:ln>
                <a:solidFill>
                  <a:srgbClr val="000000"/>
                </a:solidFill>
                <a:effectLst/>
                <a:uLnTx/>
                <a:uFillTx/>
                <a:latin typeface="Arial" charset="0"/>
                <a:ea typeface="+mn-ea"/>
                <a:cs typeface="+mn-cs"/>
              </a:rPr>
              <a:t>EMERGENCY OVERFLOW:</a:t>
            </a:r>
            <a:r>
              <a:rPr kumimoji="0" lang="en-US" b="0" i="0" u="none" strike="noStrike" kern="1200" cap="none" spc="0" normalizeH="0" baseline="0" noProof="0" dirty="0">
                <a:ln>
                  <a:noFill/>
                </a:ln>
                <a:solidFill>
                  <a:srgbClr val="000000"/>
                </a:solidFill>
                <a:effectLst/>
                <a:uLnTx/>
                <a:uFillTx/>
                <a:latin typeface="Arial" charset="0"/>
                <a:ea typeface="+mn-ea"/>
                <a:cs typeface="+mn-cs"/>
              </a:rPr>
              <a:t>  Determine how the emergency overflow drains will be incorporated into the design.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charset="0"/>
                <a:ea typeface="+mn-ea"/>
                <a:cs typeface="+mn-cs"/>
              </a:rPr>
              <a:t>Scupper drains through the parapet are preferred.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charset="0"/>
                <a:ea typeface="+mn-ea"/>
                <a:cs typeface="+mn-cs"/>
              </a:rPr>
              <a:t>Otherwise, determine if the overflow drains and piping will be conventional or siphonic (siphonic overflow system is not recommended for divided/cricket roof systems – contact Smith’s Sales Engineering Department for more information).</a:t>
            </a:r>
          </a:p>
        </p:txBody>
      </p:sp>
      <p:pic>
        <p:nvPicPr>
          <p:cNvPr id="2" name="Picture 2">
            <a:extLst>
              <a:ext uri="{FF2B5EF4-FFF2-40B4-BE49-F238E27FC236}">
                <a16:creationId xmlns:a16="http://schemas.microsoft.com/office/drawing/2014/main" id="{7C5BE90B-CA94-D433-0590-6D617D788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163" y="5191923"/>
            <a:ext cx="3259137"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3471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Line 3"/>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WordArt 4"/>
          <p:cNvSpPr>
            <a:spLocks noChangeArrowheads="1" noChangeShapeType="1" noTextEdit="1"/>
          </p:cNvSpPr>
          <p:nvPr/>
        </p:nvSpPr>
        <p:spPr bwMode="auto">
          <a:xfrm>
            <a:off x="320675" y="165100"/>
            <a:ext cx="3686175" cy="466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0" cap="none" spc="0" normalizeH="0" baseline="0" noProof="0">
                <a:ln w="9525">
                  <a:solidFill>
                    <a:srgbClr val="000000"/>
                  </a:solidFill>
                  <a:round/>
                  <a:headEnd/>
                  <a:tailEnd/>
                </a:ln>
                <a:solidFill>
                  <a:srgbClr val="FFCC00"/>
                </a:solidFill>
                <a:effectLst/>
                <a:uLnTx/>
                <a:uFillTx/>
                <a:latin typeface="Arial Black"/>
                <a:ea typeface="+mn-ea"/>
                <a:cs typeface="+mn-cs"/>
              </a:rPr>
              <a:t>Engineering Resources</a:t>
            </a:r>
          </a:p>
        </p:txBody>
      </p:sp>
      <p:pic>
        <p:nvPicPr>
          <p:cNvPr id="134150"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a:stretch>
            <a:fillRect/>
          </a:stretch>
        </p:blipFill>
        <p:spPr bwMode="auto">
          <a:xfrm>
            <a:off x="257175" y="962025"/>
            <a:ext cx="1647825"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2" name="Rectangle 8"/>
          <p:cNvSpPr>
            <a:spLocks noChangeArrowheads="1"/>
          </p:cNvSpPr>
          <p:nvPr/>
        </p:nvSpPr>
        <p:spPr bwMode="auto">
          <a:xfrm>
            <a:off x="304800" y="2650617"/>
            <a:ext cx="8534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If the engineer is not comfortable with designing a siphonic system, we have qualified licensed Plumbing Engineers/ Consultants that we can have design and stamp the system for them.  However, you will still need to </a:t>
            </a:r>
            <a:r>
              <a:rPr lang="en-US" b="1" u="sng" dirty="0"/>
              <a:t>provide the information stated on the previous slides</a:t>
            </a:r>
            <a:r>
              <a:rPr lang="en-US" dirty="0"/>
              <a:t>.  An estimated completion date can be issued once the required information is provided and reviewed.  </a:t>
            </a:r>
          </a:p>
          <a:p>
            <a:endParaRPr lang="en-US" dirty="0"/>
          </a:p>
          <a:p>
            <a:r>
              <a:rPr lang="en-US" dirty="0"/>
              <a:t>Keep in mind that when a system is designed using Jay R. Smith siphonic roof drains, </a:t>
            </a:r>
            <a:r>
              <a:rPr lang="en-US" b="1" u="sng" dirty="0"/>
              <a:t>Smith drains must be installed</a:t>
            </a:r>
            <a:r>
              <a:rPr lang="en-US" dirty="0"/>
              <a:t> or the system will need to be redesigned using the alternate drain.  Alternate Drains cannot just be substituted as they will change the dynamics and flow of the system. </a:t>
            </a:r>
          </a:p>
          <a:p>
            <a:endParaRPr lang="en-US" dirty="0"/>
          </a:p>
          <a:p>
            <a:r>
              <a:rPr lang="en-US" dirty="0"/>
              <a:t> </a:t>
            </a:r>
          </a:p>
        </p:txBody>
      </p:sp>
      <p:sp>
        <p:nvSpPr>
          <p:cNvPr id="134158" name="Text Box 14"/>
          <p:cNvSpPr txBox="1">
            <a:spLocks noChangeArrowheads="1"/>
          </p:cNvSpPr>
          <p:nvPr/>
        </p:nvSpPr>
        <p:spPr bwMode="auto">
          <a:xfrm>
            <a:off x="858202" y="5522596"/>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2">
            <a:extLst>
              <a:ext uri="{FF2B5EF4-FFF2-40B4-BE49-F238E27FC236}">
                <a16:creationId xmlns:a16="http://schemas.microsoft.com/office/drawing/2014/main" id="{9A765EC9-CC9B-1D4C-7979-18797CFFE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265755"/>
            <a:ext cx="3259137"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39012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a:extLst>
              <a:ext uri="{FF2B5EF4-FFF2-40B4-BE49-F238E27FC236}">
                <a16:creationId xmlns:a16="http://schemas.microsoft.com/office/drawing/2014/main" id="{F83B87FB-C5A3-6881-899C-A6CB6DDB0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5072063"/>
            <a:ext cx="3259137" cy="1404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60774" name="Picture 6">
            <a:extLst>
              <a:ext uri="{FF2B5EF4-FFF2-40B4-BE49-F238E27FC236}">
                <a16:creationId xmlns:a16="http://schemas.microsoft.com/office/drawing/2014/main" id="{30B5643F-5631-2A54-E99C-597CE86E8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0" y="1341438"/>
            <a:ext cx="1647825" cy="1173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60775" name="Text Box 7">
            <a:extLst>
              <a:ext uri="{FF2B5EF4-FFF2-40B4-BE49-F238E27FC236}">
                <a16:creationId xmlns:a16="http://schemas.microsoft.com/office/drawing/2014/main" id="{43D1F506-3826-465B-C6F8-1D331C113ED8}"/>
              </a:ext>
            </a:extLst>
          </p:cNvPr>
          <p:cNvSpPr txBox="1">
            <a:spLocks noChangeArrowheads="1"/>
          </p:cNvSpPr>
          <p:nvPr/>
        </p:nvSpPr>
        <p:spPr bwMode="auto">
          <a:xfrm>
            <a:off x="1971675" y="1882775"/>
            <a:ext cx="70231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635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ja-JP" altLang="en-US" sz="1600" b="1">
                <a:solidFill>
                  <a:srgbClr val="595959"/>
                </a:solidFill>
                <a:cs typeface="Arial" panose="020B0604020202020204" pitchFamily="34" charset="0"/>
              </a:rPr>
              <a:t>“</a:t>
            </a:r>
            <a:r>
              <a:rPr lang="en-US" altLang="ja-JP" sz="1600" b="1">
                <a:solidFill>
                  <a:srgbClr val="595959"/>
                </a:solidFill>
                <a:cs typeface="Arial" panose="020B0604020202020204" pitchFamily="34" charset="0"/>
              </a:rPr>
              <a:t>Selling the Concept</a:t>
            </a:r>
            <a:r>
              <a:rPr lang="ja-JP" altLang="en-US" sz="1600" b="1">
                <a:solidFill>
                  <a:srgbClr val="595959"/>
                </a:solidFill>
                <a:cs typeface="Arial" panose="020B0604020202020204" pitchFamily="34" charset="0"/>
              </a:rPr>
              <a:t>”</a:t>
            </a:r>
            <a:r>
              <a:rPr lang="en-US" altLang="ja-JP" sz="1600" b="1">
                <a:solidFill>
                  <a:srgbClr val="595959"/>
                </a:solidFill>
                <a:cs typeface="Arial" panose="020B0604020202020204" pitchFamily="34" charset="0"/>
              </a:rPr>
              <a:t> </a:t>
            </a:r>
            <a:r>
              <a:rPr lang="en-US" altLang="ja-JP" sz="1600">
                <a:solidFill>
                  <a:srgbClr val="595959"/>
                </a:solidFill>
                <a:cs typeface="Arial" panose="020B0604020202020204" pitchFamily="34" charset="0"/>
              </a:rPr>
              <a:t>is primarily an RMS effort. We have started this effort and will continue to do so.</a:t>
            </a:r>
            <a:endParaRPr lang="en-US" altLang="en-US" sz="1600">
              <a:solidFill>
                <a:srgbClr val="595959"/>
              </a:solidFill>
              <a:cs typeface="Arial" panose="020B0604020202020204" pitchFamily="34" charset="0"/>
            </a:endParaRPr>
          </a:p>
        </p:txBody>
      </p:sp>
      <p:sp>
        <p:nvSpPr>
          <p:cNvPr id="160776" name="Rectangle 8">
            <a:extLst>
              <a:ext uri="{FF2B5EF4-FFF2-40B4-BE49-F238E27FC236}">
                <a16:creationId xmlns:a16="http://schemas.microsoft.com/office/drawing/2014/main" id="{A3964F3F-E191-5AF6-270A-C90F13017F83}"/>
              </a:ext>
            </a:extLst>
          </p:cNvPr>
          <p:cNvSpPr>
            <a:spLocks noChangeArrowheads="1"/>
          </p:cNvSpPr>
          <p:nvPr/>
        </p:nvSpPr>
        <p:spPr bwMode="auto">
          <a:xfrm>
            <a:off x="307975" y="3479800"/>
            <a:ext cx="8534400" cy="2208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5000"/>
              </a:spcBef>
              <a:defRPr/>
            </a:pPr>
            <a:r>
              <a:rPr lang="en-US" sz="1600" dirty="0">
                <a:solidFill>
                  <a:srgbClr val="595959"/>
                </a:solidFill>
                <a:latin typeface="Arial" charset="0"/>
                <a:ea typeface="ＭＳ Ｐゴシック" charset="0"/>
              </a:rPr>
              <a:t>RMS has developed a </a:t>
            </a:r>
            <a:r>
              <a:rPr lang="en-US" sz="1600" b="1" dirty="0">
                <a:solidFill>
                  <a:srgbClr val="595959"/>
                </a:solidFill>
                <a:latin typeface="Arial" charset="0"/>
                <a:ea typeface="ＭＳ Ｐゴシック" charset="0"/>
              </a:rPr>
              <a:t>software package</a:t>
            </a:r>
            <a:r>
              <a:rPr lang="en-US" sz="1600" dirty="0">
                <a:solidFill>
                  <a:srgbClr val="595959"/>
                </a:solidFill>
                <a:latin typeface="Arial" charset="0"/>
                <a:ea typeface="ＭＳ Ｐゴシック" charset="0"/>
              </a:rPr>
              <a:t> to simplify design, assure consistency and enhance accuracy of the results.</a:t>
            </a:r>
          </a:p>
          <a:p>
            <a:pPr>
              <a:spcBef>
                <a:spcPct val="55000"/>
              </a:spcBef>
              <a:defRPr/>
            </a:pPr>
            <a:r>
              <a:rPr lang="en-US" sz="1600" dirty="0">
                <a:solidFill>
                  <a:srgbClr val="595959"/>
                </a:solidFill>
                <a:latin typeface="Arial" charset="0"/>
                <a:ea typeface="ＭＳ Ｐゴシック" charset="0"/>
              </a:rPr>
              <a:t>Initial design services would be by </a:t>
            </a:r>
            <a:r>
              <a:rPr lang="en-US" sz="1600" b="1" dirty="0">
                <a:solidFill>
                  <a:srgbClr val="595959"/>
                </a:solidFill>
                <a:latin typeface="Arial" charset="0"/>
                <a:ea typeface="ＭＳ Ｐゴシック" charset="0"/>
              </a:rPr>
              <a:t>RMS</a:t>
            </a:r>
            <a:r>
              <a:rPr lang="en-US" sz="1600" dirty="0">
                <a:solidFill>
                  <a:srgbClr val="595959"/>
                </a:solidFill>
                <a:latin typeface="Arial" charset="0"/>
                <a:ea typeface="ＭＳ Ｐゴシック" charset="0"/>
              </a:rPr>
              <a:t> to assure quality and accuracy.</a:t>
            </a:r>
          </a:p>
          <a:p>
            <a:pPr>
              <a:spcBef>
                <a:spcPct val="55000"/>
              </a:spcBef>
              <a:defRPr/>
            </a:pPr>
            <a:r>
              <a:rPr lang="en-US" sz="1600" b="1" dirty="0">
                <a:solidFill>
                  <a:srgbClr val="595959"/>
                </a:solidFill>
                <a:latin typeface="Arial" charset="0"/>
                <a:ea typeface="ＭＳ Ｐゴシック" charset="0"/>
              </a:rPr>
              <a:t>Other engineers will be trained</a:t>
            </a:r>
            <a:r>
              <a:rPr lang="en-US" sz="1600" dirty="0">
                <a:solidFill>
                  <a:srgbClr val="595959"/>
                </a:solidFill>
                <a:latin typeface="Arial" charset="0"/>
                <a:ea typeface="ＭＳ Ｐゴシック" charset="0"/>
              </a:rPr>
              <a:t> by RMS to design systems and use the software.	</a:t>
            </a:r>
          </a:p>
          <a:p>
            <a:pPr>
              <a:spcBef>
                <a:spcPct val="55000"/>
              </a:spcBef>
              <a:defRPr/>
            </a:pPr>
            <a:r>
              <a:rPr lang="en-US" sz="1600" dirty="0">
                <a:solidFill>
                  <a:srgbClr val="595959"/>
                </a:solidFill>
                <a:latin typeface="Arial" charset="0"/>
                <a:ea typeface="ＭＳ Ｐゴシック" charset="0"/>
              </a:rPr>
              <a:t>This approach </a:t>
            </a:r>
            <a:r>
              <a:rPr lang="en-US" sz="1600" b="1" dirty="0">
                <a:solidFill>
                  <a:srgbClr val="595959"/>
                </a:solidFill>
                <a:latin typeface="Arial" charset="0"/>
                <a:ea typeface="ＭＳ Ｐゴシック" charset="0"/>
              </a:rPr>
              <a:t>differs significantly from the current competition</a:t>
            </a:r>
            <a:r>
              <a:rPr lang="en-US" sz="1600" dirty="0">
                <a:solidFill>
                  <a:srgbClr val="595959"/>
                </a:solidFill>
                <a:latin typeface="Arial" charset="0"/>
                <a:ea typeface="ＭＳ Ｐゴシック" charset="0"/>
              </a:rPr>
              <a:t>. They intend                         to keep design in house thereby depriving engineers and contractors of                              limited budget. Clients will resist this and favor the Smith/RMS approach.	</a:t>
            </a:r>
          </a:p>
        </p:txBody>
      </p:sp>
      <p:sp>
        <p:nvSpPr>
          <p:cNvPr id="160777" name="Rectangle 9">
            <a:extLst>
              <a:ext uri="{FF2B5EF4-FFF2-40B4-BE49-F238E27FC236}">
                <a16:creationId xmlns:a16="http://schemas.microsoft.com/office/drawing/2014/main" id="{BB0E6F28-05C2-7F78-82C7-F676C9CA59BD}"/>
              </a:ext>
            </a:extLst>
          </p:cNvPr>
          <p:cNvSpPr>
            <a:spLocks noChangeArrowheads="1"/>
          </p:cNvSpPr>
          <p:nvPr/>
        </p:nvSpPr>
        <p:spPr bwMode="auto">
          <a:xfrm>
            <a:off x="2057400" y="1219200"/>
            <a:ext cx="6796088"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595959"/>
                </a:solidFill>
                <a:latin typeface="Arial" charset="0"/>
                <a:ea typeface="ＭＳ Ｐゴシック" charset="0"/>
              </a:rPr>
              <a:t>Contractors and engineers </a:t>
            </a:r>
            <a:r>
              <a:rPr lang="en-US" sz="1600" dirty="0">
                <a:solidFill>
                  <a:srgbClr val="595959"/>
                </a:solidFill>
                <a:latin typeface="Arial" charset="0"/>
                <a:ea typeface="ＭＳ Ｐゴシック" charset="0"/>
              </a:rPr>
              <a:t>will typically seek out available products to apply </a:t>
            </a:r>
            <a:r>
              <a:rPr lang="en-US" sz="1600" dirty="0" err="1">
                <a:solidFill>
                  <a:srgbClr val="595959"/>
                </a:solidFill>
                <a:latin typeface="Arial" charset="0"/>
                <a:ea typeface="ＭＳ Ｐゴシック" charset="0"/>
              </a:rPr>
              <a:t>siphonic</a:t>
            </a:r>
            <a:r>
              <a:rPr lang="en-US" sz="1600" dirty="0">
                <a:solidFill>
                  <a:srgbClr val="595959"/>
                </a:solidFill>
                <a:latin typeface="Arial" charset="0"/>
                <a:ea typeface="ＭＳ Ｐゴシック" charset="0"/>
              </a:rPr>
              <a:t> roof drainage on their projects.</a:t>
            </a:r>
          </a:p>
        </p:txBody>
      </p:sp>
      <p:sp>
        <p:nvSpPr>
          <p:cNvPr id="160778" name="Rectangle 10">
            <a:extLst>
              <a:ext uri="{FF2B5EF4-FFF2-40B4-BE49-F238E27FC236}">
                <a16:creationId xmlns:a16="http://schemas.microsoft.com/office/drawing/2014/main" id="{B1D683D5-088D-B460-FE69-3D339878C23C}"/>
              </a:ext>
            </a:extLst>
          </p:cNvPr>
          <p:cNvSpPr>
            <a:spLocks noChangeArrowheads="1"/>
          </p:cNvSpPr>
          <p:nvPr/>
        </p:nvSpPr>
        <p:spPr bwMode="auto">
          <a:xfrm>
            <a:off x="317500" y="2574925"/>
            <a:ext cx="8520113"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595959"/>
                </a:solidFill>
                <a:latin typeface="Arial" charset="0"/>
                <a:ea typeface="ＭＳ Ｐゴシック" charset="0"/>
              </a:rPr>
              <a:t>Inquiries by your customers </a:t>
            </a:r>
            <a:r>
              <a:rPr lang="en-US" sz="1600">
                <a:solidFill>
                  <a:srgbClr val="595959"/>
                </a:solidFill>
                <a:latin typeface="Arial" charset="0"/>
                <a:ea typeface="ＭＳ Ｐゴシック" charset="0"/>
              </a:rPr>
              <a:t>about engineering/design should be referred to RMS for more information.</a:t>
            </a:r>
            <a:r>
              <a:rPr lang="en-US" sz="1600" b="1">
                <a:solidFill>
                  <a:srgbClr val="595959"/>
                </a:solidFill>
                <a:latin typeface="Arial" charset="0"/>
                <a:ea typeface="ＭＳ Ｐゴシック" charset="0"/>
              </a:rPr>
              <a:t> Inquiries by our clients </a:t>
            </a:r>
            <a:r>
              <a:rPr lang="en-US" sz="1600">
                <a:solidFill>
                  <a:srgbClr val="595959"/>
                </a:solidFill>
                <a:latin typeface="Arial" charset="0"/>
                <a:ea typeface="ＭＳ Ｐゴシック" charset="0"/>
              </a:rPr>
              <a:t>about product availability will be referred to Jay R. Smith or local representatives. </a:t>
            </a:r>
          </a:p>
        </p:txBody>
      </p:sp>
      <p:sp>
        <p:nvSpPr>
          <p:cNvPr id="160781" name="Text Box 13">
            <a:extLst>
              <a:ext uri="{FF2B5EF4-FFF2-40B4-BE49-F238E27FC236}">
                <a16:creationId xmlns:a16="http://schemas.microsoft.com/office/drawing/2014/main" id="{56F33B39-DDB2-2FE5-19D8-9CF863202A9C}"/>
              </a:ext>
            </a:extLst>
          </p:cNvPr>
          <p:cNvSpPr txBox="1">
            <a:spLocks noChangeArrowheads="1"/>
          </p:cNvSpPr>
          <p:nvPr/>
        </p:nvSpPr>
        <p:spPr bwMode="auto">
          <a:xfrm>
            <a:off x="327025" y="54086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
        <p:nvSpPr>
          <p:cNvPr id="160782" name="Text Box 14">
            <a:extLst>
              <a:ext uri="{FF2B5EF4-FFF2-40B4-BE49-F238E27FC236}">
                <a16:creationId xmlns:a16="http://schemas.microsoft.com/office/drawing/2014/main" id="{D26687B2-A9C6-0039-40FC-A89F0EEE75A1}"/>
              </a:ext>
            </a:extLst>
          </p:cNvPr>
          <p:cNvSpPr txBox="1">
            <a:spLocks noChangeArrowheads="1"/>
          </p:cNvSpPr>
          <p:nvPr/>
        </p:nvSpPr>
        <p:spPr bwMode="auto">
          <a:xfrm>
            <a:off x="304800" y="5767388"/>
            <a:ext cx="5111750" cy="61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solidFill>
                  <a:srgbClr val="595959"/>
                </a:solidFill>
                <a:latin typeface="Arial" charset="0"/>
                <a:ea typeface="ＭＳ Ｐゴシック" charset="0"/>
              </a:rPr>
              <a:t>We support open specification and in-house</a:t>
            </a:r>
          </a:p>
          <a:p>
            <a:pPr>
              <a:defRPr/>
            </a:pPr>
            <a:r>
              <a:rPr lang="en-US" sz="1600" dirty="0">
                <a:solidFill>
                  <a:srgbClr val="595959"/>
                </a:solidFill>
                <a:latin typeface="Arial" charset="0"/>
                <a:ea typeface="ＭＳ Ｐゴシック" charset="0"/>
              </a:rPr>
              <a:t>capability, not proprietary outsourcing methods</a:t>
            </a:r>
            <a:r>
              <a:rPr lang="en-US" dirty="0">
                <a:solidFill>
                  <a:srgbClr val="595959"/>
                </a:solidFill>
                <a:latin typeface="Arial" charset="0"/>
                <a:ea typeface="ＭＳ Ｐゴシック" charset="0"/>
              </a:rPr>
              <a:t>.</a:t>
            </a:r>
          </a:p>
        </p:txBody>
      </p:sp>
      <p:sp>
        <p:nvSpPr>
          <p:cNvPr id="61453" name="TextBox 13">
            <a:extLst>
              <a:ext uri="{FF2B5EF4-FFF2-40B4-BE49-F238E27FC236}">
                <a16:creationId xmlns:a16="http://schemas.microsoft.com/office/drawing/2014/main" id="{24A35BCD-852E-AE11-584E-BCFF9AC95F10}"/>
              </a:ext>
            </a:extLst>
          </p:cNvPr>
          <p:cNvSpPr txBox="1">
            <a:spLocks noChangeArrowheads="1"/>
          </p:cNvSpPr>
          <p:nvPr/>
        </p:nvSpPr>
        <p:spPr bwMode="auto">
          <a:xfrm>
            <a:off x="4572000" y="457200"/>
            <a:ext cx="441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b="1" i="1">
                <a:solidFill>
                  <a:srgbClr val="FFFFFF"/>
                </a:solidFill>
                <a:effectLst>
                  <a:outerShdw blurRad="38100" dist="38100" dir="2700000" algn="tl">
                    <a:srgbClr val="C0C0C0"/>
                  </a:outerShdw>
                </a:effectLst>
              </a:rPr>
              <a:t>Engineering Resources</a:t>
            </a:r>
          </a:p>
        </p:txBody>
      </p:sp>
      <p:sp>
        <p:nvSpPr>
          <p:cNvPr id="15" name="Rectangle 14">
            <a:extLst>
              <a:ext uri="{FF2B5EF4-FFF2-40B4-BE49-F238E27FC236}">
                <a16:creationId xmlns:a16="http://schemas.microsoft.com/office/drawing/2014/main" id="{93B4FD65-8E63-641F-933A-63B89A944147}"/>
              </a:ext>
            </a:extLst>
          </p:cNvPr>
          <p:cNvSpPr/>
          <p:nvPr/>
        </p:nvSpPr>
        <p:spPr>
          <a:xfrm>
            <a:off x="0" y="6629400"/>
            <a:ext cx="9144000" cy="228600"/>
          </a:xfrm>
          <a:prstGeom prst="rect">
            <a:avLst/>
          </a:prstGeom>
          <a:solidFill>
            <a:srgbClr val="FF980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 Box 5">
            <a:extLst>
              <a:ext uri="{FF2B5EF4-FFF2-40B4-BE49-F238E27FC236}">
                <a16:creationId xmlns:a16="http://schemas.microsoft.com/office/drawing/2014/main" id="{A6D91B33-6185-B174-A39D-BD61CD7BAE20}"/>
              </a:ext>
            </a:extLst>
          </p:cNvPr>
          <p:cNvSpPr txBox="1">
            <a:spLocks noChangeArrowheads="1"/>
          </p:cNvSpPr>
          <p:nvPr/>
        </p:nvSpPr>
        <p:spPr bwMode="auto">
          <a:xfrm>
            <a:off x="8470900" y="6613525"/>
            <a:ext cx="342900" cy="261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100" b="1" dirty="0">
                <a:solidFill>
                  <a:srgbClr val="FFFFFF"/>
                </a:solidFill>
                <a:latin typeface="Arial" charset="0"/>
                <a:ea typeface="ＭＳ Ｐゴシック" charset="0"/>
              </a:rPr>
              <a:t>21</a:t>
            </a:r>
          </a:p>
        </p:txBody>
      </p:sp>
      <p:pic>
        <p:nvPicPr>
          <p:cNvPr id="61452" name="Picture 6" descr="JRSmith.eps">
            <a:extLst>
              <a:ext uri="{FF2B5EF4-FFF2-40B4-BE49-F238E27FC236}">
                <a16:creationId xmlns:a16="http://schemas.microsoft.com/office/drawing/2014/main" id="{3ECF74EC-E8C6-CE6D-03CF-BF0F30199944}"/>
              </a:ext>
            </a:extLst>
          </p:cNvPr>
          <p:cNvPicPr>
            <a:picLocks noChangeAspect="1"/>
          </p:cNvPicPr>
          <p:nvPr/>
        </p:nvPicPr>
        <p:blipFill>
          <a:blip r:embed="rId5">
            <a:extLst>
              <a:ext uri="{28A0092B-C50C-407E-A947-70E740481C1C}">
                <a14:useLocalDpi xmlns:a14="http://schemas.microsoft.com/office/drawing/2010/main" val="0"/>
              </a:ext>
            </a:extLst>
          </a:blip>
          <a:srcRect t="39738"/>
          <a:stretch>
            <a:fillRect/>
          </a:stretch>
        </p:blipFill>
        <p:spPr bwMode="auto">
          <a:xfrm>
            <a:off x="685800" y="190500"/>
            <a:ext cx="28908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Siphonic Cover.jpg">
            <a:extLst>
              <a:ext uri="{FF2B5EF4-FFF2-40B4-BE49-F238E27FC236}">
                <a16:creationId xmlns:a16="http://schemas.microsoft.com/office/drawing/2014/main" id="{69B79436-2C24-C4E7-6F96-0A08BD8999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1" name="Rectangle 7">
            <a:extLst>
              <a:ext uri="{FF2B5EF4-FFF2-40B4-BE49-F238E27FC236}">
                <a16:creationId xmlns:a16="http://schemas.microsoft.com/office/drawing/2014/main" id="{50BFA2F7-B611-40C6-5AD4-69A85DD0708E}"/>
              </a:ext>
            </a:extLst>
          </p:cNvPr>
          <p:cNvSpPr>
            <a:spLocks noChangeArrowheads="1"/>
          </p:cNvSpPr>
          <p:nvPr/>
        </p:nvSpPr>
        <p:spPr bwMode="auto">
          <a:xfrm>
            <a:off x="0" y="990600"/>
            <a:ext cx="91440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rPr>
              <a:t>It’s Been Done.  It Works.  It Saves Money.</a:t>
            </a:r>
            <a:endParaRPr lang="en-US" altLang="en-US" sz="3200">
              <a:solidFill>
                <a:schemeClr val="bg1"/>
              </a:solidFill>
            </a:endParaRPr>
          </a:p>
        </p:txBody>
      </p:sp>
      <p:pic>
        <p:nvPicPr>
          <p:cNvPr id="65539" name="Picture 6" descr="JRSmith.eps">
            <a:extLst>
              <a:ext uri="{FF2B5EF4-FFF2-40B4-BE49-F238E27FC236}">
                <a16:creationId xmlns:a16="http://schemas.microsoft.com/office/drawing/2014/main" id="{11772634-9BB6-CF15-2E6C-2BF45E16F1CB}"/>
              </a:ext>
            </a:extLst>
          </p:cNvPr>
          <p:cNvPicPr>
            <a:picLocks noChangeAspect="1"/>
          </p:cNvPicPr>
          <p:nvPr/>
        </p:nvPicPr>
        <p:blipFill>
          <a:blip r:embed="rId4">
            <a:extLst>
              <a:ext uri="{28A0092B-C50C-407E-A947-70E740481C1C}">
                <a14:useLocalDpi xmlns:a14="http://schemas.microsoft.com/office/drawing/2010/main" val="0"/>
              </a:ext>
            </a:extLst>
          </a:blip>
          <a:srcRect t="39738"/>
          <a:stretch>
            <a:fillRect/>
          </a:stretch>
        </p:blipFill>
        <p:spPr bwMode="auto">
          <a:xfrm>
            <a:off x="3048000" y="0"/>
            <a:ext cx="28908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9B139B2-5EA4-B281-0F93-449CB868F5B9}"/>
              </a:ext>
            </a:extLst>
          </p:cNvPr>
          <p:cNvSpPr txBox="1"/>
          <p:nvPr/>
        </p:nvSpPr>
        <p:spPr>
          <a:xfrm>
            <a:off x="1371600" y="5614988"/>
            <a:ext cx="6477000" cy="862012"/>
          </a:xfrm>
          <a:prstGeom prst="rect">
            <a:avLst/>
          </a:prstGeom>
          <a:noFill/>
        </p:spPr>
        <p:txBody>
          <a:bodyPr>
            <a:spAutoFit/>
          </a:bodyPr>
          <a:lstStyle/>
          <a:p>
            <a:pPr algn="ctr">
              <a:defRPr/>
            </a:pPr>
            <a:r>
              <a:rPr lang="en-US" sz="3200" b="1" dirty="0" err="1">
                <a:solidFill>
                  <a:srgbClr val="FFFFFF"/>
                </a:solidFill>
                <a:latin typeface="+mn-lt"/>
                <a:ea typeface="ＭＳ Ｐゴシック" charset="0"/>
                <a:cs typeface="Arial Black"/>
              </a:rPr>
              <a:t>Siphonic</a:t>
            </a:r>
            <a:r>
              <a:rPr lang="en-US" sz="3200" b="1" dirty="0">
                <a:solidFill>
                  <a:srgbClr val="FFFFFF"/>
                </a:solidFill>
                <a:latin typeface="+mn-lt"/>
                <a:ea typeface="ＭＳ Ｐゴシック" charset="0"/>
                <a:cs typeface="Arial Black"/>
              </a:rPr>
              <a:t> Roof Drains</a:t>
            </a:r>
          </a:p>
          <a:p>
            <a:pPr algn="ctr">
              <a:defRPr/>
            </a:pPr>
            <a:r>
              <a:rPr lang="en-US" b="1" dirty="0">
                <a:solidFill>
                  <a:srgbClr val="FFFFFF"/>
                </a:solidFill>
                <a:latin typeface="+mn-lt"/>
                <a:ea typeface="ＭＳ Ｐゴシック" charset="0"/>
                <a:cs typeface="Arial Black"/>
              </a:rPr>
              <a:t>The level approach to roof drainage</a:t>
            </a:r>
          </a:p>
        </p:txBody>
      </p:sp>
      <p:pic>
        <p:nvPicPr>
          <p:cNvPr id="65541" name="Picture 7" descr="MGI_white.eps">
            <a:extLst>
              <a:ext uri="{FF2B5EF4-FFF2-40B4-BE49-F238E27FC236}">
                <a16:creationId xmlns:a16="http://schemas.microsoft.com/office/drawing/2014/main" id="{61BF0B43-699A-1DD6-58A5-E403FB632C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867400"/>
            <a:ext cx="1370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1379" name="WordArt 3"/>
          <p:cNvSpPr>
            <a:spLocks noChangeArrowheads="1" noChangeShapeType="1" noTextEdit="1"/>
          </p:cNvSpPr>
          <p:nvPr/>
        </p:nvSpPr>
        <p:spPr bwMode="auto">
          <a:xfrm>
            <a:off x="320675" y="203200"/>
            <a:ext cx="5391150" cy="40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Siphonic Roof Drain Sales Opportunity</a:t>
            </a:r>
          </a:p>
        </p:txBody>
      </p:sp>
      <p:sp>
        <p:nvSpPr>
          <p:cNvPr id="101380"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1381" name="Text Box 5"/>
          <p:cNvSpPr txBox="1">
            <a:spLocks noChangeArrowheads="1"/>
          </p:cNvSpPr>
          <p:nvPr/>
        </p:nvSpPr>
        <p:spPr bwMode="auto">
          <a:xfrm>
            <a:off x="609600" y="1303989"/>
            <a:ext cx="7823200" cy="51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1651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altLang="en-US" b="1" dirty="0">
                <a:solidFill>
                  <a:srgbClr val="000000"/>
                </a:solidFill>
                <a:cs typeface="Arial" charset="0"/>
              </a:rPr>
              <a:t>Benefits to the owner, engineer and contractor</a:t>
            </a:r>
          </a:p>
          <a:p>
            <a:pPr>
              <a:spcBef>
                <a:spcPct val="50000"/>
              </a:spcBef>
            </a:pPr>
            <a:r>
              <a:rPr lang="en-US" altLang="en-US" sz="1600" b="1" dirty="0">
                <a:solidFill>
                  <a:srgbClr val="000000"/>
                </a:solidFill>
                <a:cs typeface="Arial" charset="0"/>
              </a:rPr>
              <a:t>	Reduced building costs</a:t>
            </a:r>
            <a:r>
              <a:rPr lang="en-US" altLang="en-US" sz="1600" dirty="0">
                <a:solidFill>
                  <a:srgbClr val="000000"/>
                </a:solidFill>
                <a:cs typeface="Arial" charset="0"/>
              </a:rPr>
              <a:t> – less material, fewer vertical stacks, less excavation, backfill, ground work and exterior underground piping.</a:t>
            </a:r>
          </a:p>
          <a:p>
            <a:pPr>
              <a:spcBef>
                <a:spcPct val="50000"/>
              </a:spcBef>
            </a:pPr>
            <a:r>
              <a:rPr lang="en-US" altLang="en-US" sz="1600" b="1" dirty="0">
                <a:solidFill>
                  <a:srgbClr val="000000"/>
                </a:solidFill>
                <a:cs typeface="Arial" charset="0"/>
              </a:rPr>
              <a:t>	Design flexibility</a:t>
            </a:r>
            <a:r>
              <a:rPr lang="en-US" altLang="en-US" sz="1600" dirty="0">
                <a:solidFill>
                  <a:srgbClr val="000000"/>
                </a:solidFill>
                <a:cs typeface="Arial" charset="0"/>
              </a:rPr>
              <a:t> – level pipe installation, stack and horizontal pipe location are highly flexible simplifying coordination with other building elements.</a:t>
            </a:r>
          </a:p>
          <a:p>
            <a:pPr>
              <a:spcBef>
                <a:spcPct val="50000"/>
              </a:spcBef>
            </a:pPr>
            <a:r>
              <a:rPr lang="en-US" altLang="en-US" sz="1600" b="1" dirty="0">
                <a:solidFill>
                  <a:srgbClr val="000000"/>
                </a:solidFill>
                <a:cs typeface="Arial" charset="0"/>
              </a:rPr>
              <a:t>	Save money in time, material and site preparation</a:t>
            </a:r>
            <a:r>
              <a:rPr lang="en-US" altLang="en-US" sz="1600" dirty="0">
                <a:solidFill>
                  <a:srgbClr val="000000"/>
                </a:solidFill>
                <a:cs typeface="Arial" charset="0"/>
              </a:rPr>
              <a:t> – smaller pipe sizes, minimized installation costs.</a:t>
            </a:r>
          </a:p>
          <a:p>
            <a:pPr>
              <a:lnSpc>
                <a:spcPct val="130000"/>
              </a:lnSpc>
            </a:pPr>
            <a:r>
              <a:rPr lang="en-US" altLang="en-US" sz="1600" b="1" dirty="0">
                <a:solidFill>
                  <a:srgbClr val="000000"/>
                </a:solidFill>
              </a:rPr>
              <a:t>   Innovative and efficient roof drainage solution</a:t>
            </a:r>
            <a:r>
              <a:rPr lang="en-US" altLang="en-US" sz="1600" dirty="0">
                <a:solidFill>
                  <a:srgbClr val="000000"/>
                </a:solidFill>
              </a:rPr>
              <a:t> especially for low rise buildings with large footprints and flat roofs.</a:t>
            </a:r>
          </a:p>
          <a:p>
            <a:pPr>
              <a:lnSpc>
                <a:spcPct val="130000"/>
              </a:lnSpc>
            </a:pPr>
            <a:r>
              <a:rPr lang="en-US" altLang="en-US" sz="1600" b="1" dirty="0">
                <a:solidFill>
                  <a:srgbClr val="000000"/>
                </a:solidFill>
              </a:rPr>
              <a:t>   Product looks like and installs like a traditional roof drain</a:t>
            </a:r>
            <a:r>
              <a:rPr lang="en-US" altLang="en-US" sz="1600" dirty="0">
                <a:solidFill>
                  <a:srgbClr val="000000"/>
                </a:solidFill>
              </a:rPr>
              <a:t> Is not proprietary like European products.</a:t>
            </a:r>
          </a:p>
          <a:p>
            <a:pPr>
              <a:lnSpc>
                <a:spcPct val="130000"/>
              </a:lnSpc>
            </a:pPr>
            <a:r>
              <a:rPr lang="en-US" altLang="en-US" sz="1600" dirty="0">
                <a:solidFill>
                  <a:srgbClr val="000000"/>
                </a:solidFill>
              </a:rPr>
              <a:t>	Product</a:t>
            </a:r>
            <a:r>
              <a:rPr lang="en-US" altLang="en-US" sz="1600" b="1" dirty="0">
                <a:solidFill>
                  <a:srgbClr val="000000"/>
                </a:solidFill>
              </a:rPr>
              <a:t> uses existing and familiar accessories </a:t>
            </a:r>
            <a:r>
              <a:rPr lang="en-US" altLang="en-US" sz="1600" dirty="0">
                <a:solidFill>
                  <a:srgbClr val="000000"/>
                </a:solidFill>
              </a:rPr>
              <a:t>and allows use of existing pipe, fitting and coupling products (no specialized pipe).	</a:t>
            </a:r>
          </a:p>
          <a:p>
            <a:pPr>
              <a:lnSpc>
                <a:spcPct val="130000"/>
              </a:lnSpc>
            </a:pPr>
            <a:r>
              <a:rPr lang="en-US" altLang="en-US" sz="1600" dirty="0">
                <a:solidFill>
                  <a:srgbClr val="000000"/>
                </a:solidFill>
              </a:rPr>
              <a:t>	</a:t>
            </a:r>
            <a:r>
              <a:rPr lang="en-US" altLang="en-US" sz="1600" b="1" dirty="0">
                <a:solidFill>
                  <a:srgbClr val="000000"/>
                </a:solidFill>
              </a:rPr>
              <a:t>New construction or retrofit potential</a:t>
            </a:r>
            <a:r>
              <a:rPr lang="en-US" altLang="en-US" sz="1600" dirty="0">
                <a:solidFill>
                  <a:srgbClr val="000000"/>
                </a:solidFill>
              </a:rPr>
              <a:t> (easy replacement of drainage piping).  	</a:t>
            </a:r>
            <a:r>
              <a:rPr lang="en-US" altLang="en-US" sz="1400" dirty="0">
                <a:solidFill>
                  <a:srgbClr val="000000"/>
                </a:solidFill>
              </a:rPr>
              <a:t>	</a:t>
            </a:r>
          </a:p>
          <a:p>
            <a:pPr>
              <a:spcBef>
                <a:spcPct val="50000"/>
              </a:spcBef>
            </a:pPr>
            <a:endParaRPr lang="en-US" altLang="en-US" sz="1600" dirty="0">
              <a:solidFill>
                <a:srgbClr val="000000"/>
              </a:solidFill>
              <a:cs typeface="Arial" charset="0"/>
            </a:endParaRPr>
          </a:p>
        </p:txBody>
      </p:sp>
      <p:sp>
        <p:nvSpPr>
          <p:cNvPr id="101383" name="Text Box 7"/>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rgbClr val="000000"/>
                </a:solidFill>
              </a:rPr>
              <a:t>2</a:t>
            </a:r>
          </a:p>
        </p:txBody>
      </p:sp>
    </p:spTree>
    <p:extLst>
      <p:ext uri="{BB962C8B-B14F-4D97-AF65-F5344CB8AC3E}">
        <p14:creationId xmlns:p14="http://schemas.microsoft.com/office/powerpoint/2010/main" val="2621212619"/>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7043" name="WordArt 3"/>
          <p:cNvSpPr>
            <a:spLocks noChangeArrowheads="1" noChangeShapeType="1" noTextEdit="1"/>
          </p:cNvSpPr>
          <p:nvPr/>
        </p:nvSpPr>
        <p:spPr bwMode="auto">
          <a:xfrm>
            <a:off x="358775" y="165100"/>
            <a:ext cx="6149975" cy="444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Main Principles of Siphonic Roof Drains</a:t>
            </a:r>
          </a:p>
        </p:txBody>
      </p:sp>
      <p:sp>
        <p:nvSpPr>
          <p:cNvPr id="87044" name="Line 4"/>
          <p:cNvSpPr>
            <a:spLocks noChangeShapeType="1"/>
          </p:cNvSpPr>
          <p:nvPr/>
        </p:nvSpPr>
        <p:spPr bwMode="auto">
          <a:xfrm>
            <a:off x="344488" y="64658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nvGrpSpPr>
          <p:cNvPr id="87064" name="Group 24"/>
          <p:cNvGrpSpPr>
            <a:grpSpLocks/>
          </p:cNvGrpSpPr>
          <p:nvPr/>
        </p:nvGrpSpPr>
        <p:grpSpPr bwMode="auto">
          <a:xfrm>
            <a:off x="241300" y="838200"/>
            <a:ext cx="7058025" cy="1916113"/>
            <a:chOff x="152" y="528"/>
            <a:chExt cx="4446" cy="1207"/>
          </a:xfrm>
        </p:grpSpPr>
        <p:sp>
          <p:nvSpPr>
            <p:cNvPr id="87045" name="Text Box 5"/>
            <p:cNvSpPr txBox="1">
              <a:spLocks noChangeArrowheads="1"/>
            </p:cNvSpPr>
            <p:nvPr/>
          </p:nvSpPr>
          <p:spPr bwMode="auto">
            <a:xfrm>
              <a:off x="152" y="528"/>
              <a:ext cx="38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00"/>
                  </a:solidFill>
                  <a:cs typeface="Arial" charset="0"/>
                </a:rPr>
                <a:t>The Siphon Principle</a:t>
              </a:r>
            </a:p>
          </p:txBody>
        </p:sp>
        <p:sp>
          <p:nvSpPr>
            <p:cNvPr id="87049" name="Text Box 9"/>
            <p:cNvSpPr txBox="1">
              <a:spLocks noChangeArrowheads="1"/>
            </p:cNvSpPr>
            <p:nvPr/>
          </p:nvSpPr>
          <p:spPr bwMode="auto">
            <a:xfrm>
              <a:off x="202" y="767"/>
              <a:ext cx="4396" cy="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1400">
                  <a:solidFill>
                    <a:srgbClr val="000000"/>
                  </a:solidFill>
                </a:rPr>
                <a:t>- A well understood hydraulic principle with many useful applications.</a:t>
              </a:r>
            </a:p>
            <a:p>
              <a:pPr>
                <a:lnSpc>
                  <a:spcPct val="80000"/>
                </a:lnSpc>
                <a:spcBef>
                  <a:spcPct val="50000"/>
                </a:spcBef>
              </a:pPr>
              <a:r>
                <a:rPr lang="en-US" altLang="en-US" sz="1400">
                  <a:solidFill>
                    <a:srgbClr val="000000"/>
                  </a:solidFill>
                </a:rPr>
                <a:t>- Discharge end is lower than the level of fluid in the reservoir.</a:t>
              </a:r>
            </a:p>
            <a:p>
              <a:pPr>
                <a:lnSpc>
                  <a:spcPct val="80000"/>
                </a:lnSpc>
                <a:spcBef>
                  <a:spcPct val="50000"/>
                </a:spcBef>
              </a:pPr>
              <a:r>
                <a:rPr lang="en-US" altLang="en-US" sz="1400">
                  <a:solidFill>
                    <a:srgbClr val="000000"/>
                  </a:solidFill>
                </a:rPr>
                <a:t>- A continuous and closed drainage path induces flow by gravity.</a:t>
              </a:r>
            </a:p>
            <a:p>
              <a:pPr>
                <a:lnSpc>
                  <a:spcPct val="80000"/>
                </a:lnSpc>
                <a:spcBef>
                  <a:spcPct val="50000"/>
                </a:spcBef>
              </a:pPr>
              <a:r>
                <a:rPr lang="en-US" altLang="en-US" sz="1400">
                  <a:solidFill>
                    <a:srgbClr val="000000"/>
                  </a:solidFill>
                </a:rPr>
                <a:t>- Atmospheric pressure becomes the driving force pushing the fluid through the tube to the lower point of discharge</a:t>
              </a:r>
            </a:p>
            <a:p>
              <a:pPr>
                <a:lnSpc>
                  <a:spcPct val="80000"/>
                </a:lnSpc>
                <a:spcBef>
                  <a:spcPct val="50000"/>
                </a:spcBef>
              </a:pPr>
              <a:r>
                <a:rPr lang="en-US" altLang="en-US" sz="1400">
                  <a:solidFill>
                    <a:srgbClr val="000000"/>
                  </a:solidFill>
                </a:rPr>
                <a:t>- Path of siphon tube is irrelevant to the fluid’s ability to flow, i.e. could be flat and level</a:t>
              </a:r>
            </a:p>
          </p:txBody>
        </p:sp>
      </p:grpSp>
      <p:grpSp>
        <p:nvGrpSpPr>
          <p:cNvPr id="87065" name="Group 25"/>
          <p:cNvGrpSpPr>
            <a:grpSpLocks/>
          </p:cNvGrpSpPr>
          <p:nvPr/>
        </p:nvGrpSpPr>
        <p:grpSpPr bwMode="auto">
          <a:xfrm>
            <a:off x="352425" y="3094038"/>
            <a:ext cx="3948113" cy="1982787"/>
            <a:chOff x="222" y="1949"/>
            <a:chExt cx="2487" cy="1249"/>
          </a:xfrm>
        </p:grpSpPr>
        <p:sp>
          <p:nvSpPr>
            <p:cNvPr id="87048" name="Rectangle 8"/>
            <p:cNvSpPr>
              <a:spLocks noChangeArrowheads="1"/>
            </p:cNvSpPr>
            <p:nvPr/>
          </p:nvSpPr>
          <p:spPr bwMode="auto">
            <a:xfrm>
              <a:off x="222" y="1949"/>
              <a:ext cx="209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dirty="0">
                  <a:solidFill>
                    <a:srgbClr val="000000"/>
                  </a:solidFill>
                </a:rPr>
                <a:t>Traditional roof drainage </a:t>
              </a:r>
              <a:endParaRPr lang="en-US" altLang="en-US" dirty="0">
                <a:solidFill>
                  <a:srgbClr val="000000"/>
                </a:solidFill>
              </a:endParaRPr>
            </a:p>
          </p:txBody>
        </p:sp>
        <p:pic>
          <p:nvPicPr>
            <p:cNvPr id="870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 y="2189"/>
              <a:ext cx="2474" cy="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054" name="Text Box 14"/>
          <p:cNvSpPr txBox="1">
            <a:spLocks noChangeArrowheads="1"/>
          </p:cNvSpPr>
          <p:nvPr/>
        </p:nvSpPr>
        <p:spPr bwMode="auto">
          <a:xfrm>
            <a:off x="436563" y="4889500"/>
            <a:ext cx="407035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1400" dirty="0">
                <a:solidFill>
                  <a:srgbClr val="000000"/>
                </a:solidFill>
              </a:rPr>
              <a:t>Open outlets allow water and air to enter,</a:t>
            </a:r>
          </a:p>
          <a:p>
            <a:pPr>
              <a:lnSpc>
                <a:spcPct val="80000"/>
              </a:lnSpc>
              <a:spcBef>
                <a:spcPct val="50000"/>
              </a:spcBef>
            </a:pPr>
            <a:r>
              <a:rPr lang="en-US" altLang="en-US" sz="1400" dirty="0">
                <a:solidFill>
                  <a:srgbClr val="000000"/>
                </a:solidFill>
              </a:rPr>
              <a:t>Pitched horizontal piping induces flow,</a:t>
            </a:r>
          </a:p>
          <a:p>
            <a:pPr>
              <a:lnSpc>
                <a:spcPct val="80000"/>
              </a:lnSpc>
              <a:spcBef>
                <a:spcPct val="50000"/>
              </a:spcBef>
            </a:pPr>
            <a:r>
              <a:rPr lang="en-US" altLang="en-US" sz="1400" dirty="0">
                <a:solidFill>
                  <a:srgbClr val="000000"/>
                </a:solidFill>
              </a:rPr>
              <a:t>Atmospheric pressure throughout the system,</a:t>
            </a:r>
          </a:p>
          <a:p>
            <a:pPr>
              <a:lnSpc>
                <a:spcPct val="80000"/>
              </a:lnSpc>
              <a:spcBef>
                <a:spcPct val="50000"/>
              </a:spcBef>
            </a:pPr>
            <a:r>
              <a:rPr lang="en-US" altLang="en-US" sz="1400" dirty="0">
                <a:solidFill>
                  <a:srgbClr val="000000"/>
                </a:solidFill>
              </a:rPr>
              <a:t>Capacity is limited by drain size and water depth,</a:t>
            </a:r>
          </a:p>
          <a:p>
            <a:pPr>
              <a:lnSpc>
                <a:spcPct val="80000"/>
              </a:lnSpc>
              <a:spcBef>
                <a:spcPct val="50000"/>
              </a:spcBef>
            </a:pPr>
            <a:r>
              <a:rPr lang="en-US" altLang="en-US" sz="1400" dirty="0">
                <a:solidFill>
                  <a:srgbClr val="000000"/>
                </a:solidFill>
              </a:rPr>
              <a:t>Piping is only ½ to 2/3 full.</a:t>
            </a:r>
          </a:p>
        </p:txBody>
      </p:sp>
      <p:pic>
        <p:nvPicPr>
          <p:cNvPr id="8705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1089025"/>
            <a:ext cx="102393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62" name="Text Box 22"/>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rgbClr val="000000"/>
                </a:solidFill>
              </a:rPr>
              <a:t>3</a:t>
            </a:r>
          </a:p>
        </p:txBody>
      </p:sp>
      <p:pic>
        <p:nvPicPr>
          <p:cNvPr id="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837" y="3522663"/>
            <a:ext cx="40481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8"/>
          <p:cNvSpPr>
            <a:spLocks noChangeArrowheads="1"/>
          </p:cNvSpPr>
          <p:nvPr/>
        </p:nvSpPr>
        <p:spPr bwMode="auto">
          <a:xfrm>
            <a:off x="5248275" y="3094038"/>
            <a:ext cx="3111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dirty="0">
                <a:solidFill>
                  <a:srgbClr val="000000"/>
                </a:solidFill>
              </a:rPr>
              <a:t>Siphonic roof drainage</a:t>
            </a:r>
            <a:r>
              <a:rPr lang="en-US" altLang="en-US" dirty="0">
                <a:solidFill>
                  <a:srgbClr val="000000"/>
                </a:solidFill>
              </a:rPr>
              <a:t> </a:t>
            </a:r>
          </a:p>
        </p:txBody>
      </p:sp>
      <p:sp>
        <p:nvSpPr>
          <p:cNvPr id="19" name="Text Box 15"/>
          <p:cNvSpPr txBox="1">
            <a:spLocks noChangeArrowheads="1"/>
          </p:cNvSpPr>
          <p:nvPr/>
        </p:nvSpPr>
        <p:spPr bwMode="auto">
          <a:xfrm>
            <a:off x="4679950" y="4878388"/>
            <a:ext cx="43116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sz="1400" dirty="0">
                <a:solidFill>
                  <a:srgbClr val="000000"/>
                </a:solidFill>
              </a:rPr>
              <a:t>“Closed” outlets – air baffle promotes “full-bore” flow,</a:t>
            </a:r>
          </a:p>
          <a:p>
            <a:pPr>
              <a:lnSpc>
                <a:spcPct val="80000"/>
              </a:lnSpc>
              <a:spcBef>
                <a:spcPct val="50000"/>
              </a:spcBef>
            </a:pPr>
            <a:r>
              <a:rPr lang="en-US" altLang="en-US" sz="1400" dirty="0">
                <a:solidFill>
                  <a:srgbClr val="000000"/>
                </a:solidFill>
              </a:rPr>
              <a:t>Horizontal piping is not pitched,</a:t>
            </a:r>
          </a:p>
          <a:p>
            <a:pPr>
              <a:lnSpc>
                <a:spcPct val="80000"/>
              </a:lnSpc>
              <a:spcBef>
                <a:spcPct val="50000"/>
              </a:spcBef>
            </a:pPr>
            <a:r>
              <a:rPr lang="en-US" altLang="en-US" sz="1400" dirty="0">
                <a:solidFill>
                  <a:srgbClr val="000000"/>
                </a:solidFill>
              </a:rPr>
              <a:t>Atmospheric pressure pushes water into the system,</a:t>
            </a:r>
          </a:p>
          <a:p>
            <a:pPr>
              <a:lnSpc>
                <a:spcPct val="80000"/>
              </a:lnSpc>
              <a:spcBef>
                <a:spcPct val="50000"/>
              </a:spcBef>
            </a:pPr>
            <a:r>
              <a:rPr lang="en-US" altLang="en-US" sz="1400" dirty="0">
                <a:solidFill>
                  <a:srgbClr val="000000"/>
                </a:solidFill>
              </a:rPr>
              <a:t>Capacity is determined by piping and elevation difference,</a:t>
            </a:r>
          </a:p>
          <a:p>
            <a:pPr>
              <a:lnSpc>
                <a:spcPct val="80000"/>
              </a:lnSpc>
              <a:spcBef>
                <a:spcPct val="50000"/>
              </a:spcBef>
            </a:pPr>
            <a:r>
              <a:rPr lang="en-US" altLang="en-US" sz="1400" dirty="0">
                <a:solidFill>
                  <a:srgbClr val="000000"/>
                </a:solidFill>
              </a:rPr>
              <a:t>Piping primes and operates 100% full.</a:t>
            </a:r>
          </a:p>
        </p:txBody>
      </p:sp>
    </p:spTree>
    <p:extLst>
      <p:ext uri="{BB962C8B-B14F-4D97-AF65-F5344CB8AC3E}">
        <p14:creationId xmlns:p14="http://schemas.microsoft.com/office/powerpoint/2010/main" val="1598715872"/>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39" name="WordArt 3"/>
          <p:cNvSpPr>
            <a:spLocks noChangeArrowheads="1" noChangeShapeType="1" noTextEdit="1"/>
          </p:cNvSpPr>
          <p:nvPr/>
        </p:nvSpPr>
        <p:spPr bwMode="auto">
          <a:xfrm>
            <a:off x="346075" y="228600"/>
            <a:ext cx="4191000" cy="393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Benefits of Siphonic Drainage</a:t>
            </a:r>
          </a:p>
        </p:txBody>
      </p:sp>
      <p:sp>
        <p:nvSpPr>
          <p:cNvPr id="91140"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Rectangle 8"/>
          <p:cNvSpPr>
            <a:spLocks noChangeArrowheads="1"/>
          </p:cNvSpPr>
          <p:nvPr/>
        </p:nvSpPr>
        <p:spPr bwMode="auto">
          <a:xfrm>
            <a:off x="1041400" y="1323975"/>
            <a:ext cx="7556500"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altLang="en-US" b="1" dirty="0"/>
              <a:t>Reduced material costs</a:t>
            </a:r>
            <a:r>
              <a:rPr lang="en-US" altLang="en-US" dirty="0"/>
              <a:t> - smaller pipe diameters means less $,</a:t>
            </a:r>
          </a:p>
          <a:p>
            <a:pPr>
              <a:lnSpc>
                <a:spcPct val="140000"/>
              </a:lnSpc>
            </a:pPr>
            <a:r>
              <a:rPr lang="en-US" altLang="en-US" b="1" dirty="0"/>
              <a:t>Reduced </a:t>
            </a:r>
            <a:r>
              <a:rPr lang="en-US" altLang="en-US" b="1" dirty="0" err="1"/>
              <a:t>underslab</a:t>
            </a:r>
            <a:r>
              <a:rPr lang="en-US" altLang="en-US" b="1" dirty="0"/>
              <a:t> work and building costs</a:t>
            </a:r>
            <a:r>
              <a:rPr lang="en-US" altLang="en-US" dirty="0"/>
              <a:t> - level pipe installation overhead with fewer vertical stacks,</a:t>
            </a:r>
          </a:p>
          <a:p>
            <a:pPr>
              <a:lnSpc>
                <a:spcPct val="140000"/>
              </a:lnSpc>
            </a:pPr>
            <a:r>
              <a:rPr lang="en-US" altLang="en-US" b="1" dirty="0"/>
              <a:t>Pipe locations are highly flexible</a:t>
            </a:r>
            <a:r>
              <a:rPr lang="en-US" altLang="en-US" dirty="0"/>
              <a:t> (horizontal and stack), 	</a:t>
            </a:r>
          </a:p>
          <a:p>
            <a:pPr>
              <a:lnSpc>
                <a:spcPct val="140000"/>
              </a:lnSpc>
            </a:pPr>
            <a:r>
              <a:rPr lang="en-US" altLang="en-US" b="1" dirty="0"/>
              <a:t>Higher flow velocity - </a:t>
            </a:r>
            <a:r>
              <a:rPr lang="en-US" altLang="en-US" dirty="0"/>
              <a:t>driving head up to 100 times that of traditional system,</a:t>
            </a:r>
          </a:p>
          <a:p>
            <a:pPr>
              <a:lnSpc>
                <a:spcPct val="140000"/>
              </a:lnSpc>
            </a:pPr>
            <a:r>
              <a:rPr lang="en-US" altLang="en-US" b="1" dirty="0"/>
              <a:t>Reduced exterior excavation, backfill and underground piping and structures,</a:t>
            </a:r>
          </a:p>
          <a:p>
            <a:pPr>
              <a:lnSpc>
                <a:spcPct val="140000"/>
              </a:lnSpc>
            </a:pPr>
            <a:r>
              <a:rPr lang="en-US" altLang="en-US" b="1" dirty="0"/>
              <a:t>Opportunity to economically enable rainwater harvesting.</a:t>
            </a:r>
          </a:p>
        </p:txBody>
      </p:sp>
      <p:sp>
        <p:nvSpPr>
          <p:cNvPr id="91141" name="Text Box 5"/>
          <p:cNvSpPr txBox="1">
            <a:spLocks noChangeArrowheads="1"/>
          </p:cNvSpPr>
          <p:nvPr/>
        </p:nvSpPr>
        <p:spPr bwMode="auto">
          <a:xfrm>
            <a:off x="292100" y="7747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Why you should consider a siphonic roof drain system:</a:t>
            </a:r>
            <a:endParaRPr lang="en-US" altLang="en-US" sz="2000" b="1">
              <a:cs typeface="Arial" charset="0"/>
            </a:endParaRPr>
          </a:p>
        </p:txBody>
      </p:sp>
      <p:pic>
        <p:nvPicPr>
          <p:cNvPr id="911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841875"/>
            <a:ext cx="32591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8" name="Text Box 12"/>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4</a:t>
            </a:r>
          </a:p>
        </p:txBody>
      </p:sp>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5" name="WordArt 3"/>
          <p:cNvSpPr>
            <a:spLocks noChangeArrowheads="1" noChangeShapeType="1" noTextEdit="1"/>
          </p:cNvSpPr>
          <p:nvPr/>
        </p:nvSpPr>
        <p:spPr bwMode="auto">
          <a:xfrm>
            <a:off x="320675" y="203200"/>
            <a:ext cx="3867150"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Siphonic Roof Drain Models</a:t>
            </a:r>
          </a:p>
        </p:txBody>
      </p:sp>
      <p:sp>
        <p:nvSpPr>
          <p:cNvPr id="95236"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7" name="Text Box 5"/>
          <p:cNvSpPr txBox="1">
            <a:spLocks noChangeArrowheads="1"/>
          </p:cNvSpPr>
          <p:nvPr/>
        </p:nvSpPr>
        <p:spPr bwMode="auto">
          <a:xfrm>
            <a:off x="3098800" y="1041400"/>
            <a:ext cx="5791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cs typeface="Arial" charset="0"/>
              </a:rPr>
              <a:t>Function:</a:t>
            </a:r>
            <a:r>
              <a:rPr lang="en-US" altLang="en-US" sz="1400">
                <a:cs typeface="Arial" charset="0"/>
              </a:rPr>
              <a:t> For use in engineered siphonic roof drainage systems in flat roof of any construction. Internal air baffle creates siphonic drainage action producing a more efficient drainage than conventional roof drains.</a:t>
            </a:r>
          </a:p>
        </p:txBody>
      </p:sp>
      <p:grpSp>
        <p:nvGrpSpPr>
          <p:cNvPr id="95253" name="Group 21"/>
          <p:cNvGrpSpPr>
            <a:grpSpLocks/>
          </p:cNvGrpSpPr>
          <p:nvPr/>
        </p:nvGrpSpPr>
        <p:grpSpPr bwMode="auto">
          <a:xfrm>
            <a:off x="231775" y="782638"/>
            <a:ext cx="2806700" cy="2286000"/>
            <a:chOff x="146" y="493"/>
            <a:chExt cx="1768" cy="1440"/>
          </a:xfrm>
        </p:grpSpPr>
        <p:pic>
          <p:nvPicPr>
            <p:cNvPr id="95239" name="Picture 7">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 y="691"/>
              <a:ext cx="1733"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42" name="Rectangle 10"/>
            <p:cNvSpPr>
              <a:spLocks noChangeArrowheads="1"/>
            </p:cNvSpPr>
            <p:nvPr/>
          </p:nvSpPr>
          <p:spPr bwMode="auto">
            <a:xfrm>
              <a:off x="146" y="493"/>
              <a:ext cx="172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t>Fig. No. 1005 (15 ¼” diameter)</a:t>
              </a:r>
            </a:p>
          </p:txBody>
        </p:sp>
      </p:grpSp>
      <p:grpSp>
        <p:nvGrpSpPr>
          <p:cNvPr id="95255" name="Group 23"/>
          <p:cNvGrpSpPr>
            <a:grpSpLocks/>
          </p:cNvGrpSpPr>
          <p:nvPr/>
        </p:nvGrpSpPr>
        <p:grpSpPr bwMode="auto">
          <a:xfrm>
            <a:off x="180975" y="3398838"/>
            <a:ext cx="2884488" cy="2365375"/>
            <a:chOff x="114" y="2141"/>
            <a:chExt cx="1817" cy="1490"/>
          </a:xfrm>
        </p:grpSpPr>
        <p:pic>
          <p:nvPicPr>
            <p:cNvPr id="95241" name="Picture 9">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 y="2321"/>
              <a:ext cx="1769" cy="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43" name="Rectangle 11"/>
            <p:cNvSpPr>
              <a:spLocks noChangeArrowheads="1"/>
            </p:cNvSpPr>
            <p:nvPr/>
          </p:nvSpPr>
          <p:spPr bwMode="auto">
            <a:xfrm>
              <a:off x="114" y="2141"/>
              <a:ext cx="153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t>Fig. No. 1605 (6” diameter)</a:t>
              </a:r>
            </a:p>
          </p:txBody>
        </p:sp>
      </p:grpSp>
      <p:sp>
        <p:nvSpPr>
          <p:cNvPr id="95244" name="Rectangle 12"/>
          <p:cNvSpPr>
            <a:spLocks noChangeArrowheads="1"/>
          </p:cNvSpPr>
          <p:nvPr/>
        </p:nvSpPr>
        <p:spPr bwMode="auto">
          <a:xfrm>
            <a:off x="3146425" y="3590925"/>
            <a:ext cx="560228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Function:</a:t>
            </a:r>
            <a:r>
              <a:rPr lang="en-US" altLang="en-US" sz="1400"/>
              <a:t> For use in engineered siphonic roof drainage systems for gutters, parapets, small balconies, sills, cornices, marquees and other small overhanging areas where drainage of rainwater is required. Air baffle creates siphonic drainage action producing a more efficient drainage than conventional gutter drains.</a:t>
            </a:r>
          </a:p>
        </p:txBody>
      </p:sp>
      <p:grpSp>
        <p:nvGrpSpPr>
          <p:cNvPr id="95254" name="Group 22"/>
          <p:cNvGrpSpPr>
            <a:grpSpLocks/>
          </p:cNvGrpSpPr>
          <p:nvPr/>
        </p:nvGrpSpPr>
        <p:grpSpPr bwMode="auto">
          <a:xfrm>
            <a:off x="3108325" y="2028825"/>
            <a:ext cx="5773738" cy="1160463"/>
            <a:chOff x="1958" y="1278"/>
            <a:chExt cx="3637" cy="731"/>
          </a:xfrm>
        </p:grpSpPr>
        <p:sp>
          <p:nvSpPr>
            <p:cNvPr id="95245" name="Rectangle 13"/>
            <p:cNvSpPr>
              <a:spLocks noChangeArrowheads="1"/>
            </p:cNvSpPr>
            <p:nvPr/>
          </p:nvSpPr>
          <p:spPr bwMode="auto">
            <a:xfrm>
              <a:off x="1958" y="1278"/>
              <a:ext cx="36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t>Regularly Furnished: </a:t>
              </a:r>
              <a:r>
                <a:rPr lang="en-US" altLang="en-US" sz="1400"/>
                <a:t>Duco Cast Iron Body, Flashing Clamp, Air Baffle and Polyethylene Dome.</a:t>
              </a:r>
            </a:p>
          </p:txBody>
        </p:sp>
        <p:sp>
          <p:nvSpPr>
            <p:cNvPr id="95247" name="Rectangle 15"/>
            <p:cNvSpPr>
              <a:spLocks noChangeArrowheads="1"/>
            </p:cNvSpPr>
            <p:nvPr/>
          </p:nvSpPr>
          <p:spPr bwMode="auto">
            <a:xfrm>
              <a:off x="1983" y="1679"/>
              <a:ext cx="361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Available with No-Hub Outlet</a:t>
              </a:r>
            </a:p>
            <a:p>
              <a:r>
                <a:rPr lang="en-US" altLang="en-US" sz="1400" dirty="0"/>
                <a:t>Outlet Sizes: 2”, 3” and 4”</a:t>
              </a:r>
            </a:p>
          </p:txBody>
        </p:sp>
      </p:grpSp>
      <p:grpSp>
        <p:nvGrpSpPr>
          <p:cNvPr id="95256" name="Group 24"/>
          <p:cNvGrpSpPr>
            <a:grpSpLocks/>
          </p:cNvGrpSpPr>
          <p:nvPr/>
        </p:nvGrpSpPr>
        <p:grpSpPr bwMode="auto">
          <a:xfrm>
            <a:off x="3148013" y="4837113"/>
            <a:ext cx="5811837" cy="1160462"/>
            <a:chOff x="1983" y="3047"/>
            <a:chExt cx="3661" cy="731"/>
          </a:xfrm>
        </p:grpSpPr>
        <p:sp>
          <p:nvSpPr>
            <p:cNvPr id="95246" name="Rectangle 14"/>
            <p:cNvSpPr>
              <a:spLocks noChangeArrowheads="1"/>
            </p:cNvSpPr>
            <p:nvPr/>
          </p:nvSpPr>
          <p:spPr bwMode="auto">
            <a:xfrm>
              <a:off x="1983" y="3047"/>
              <a:ext cx="36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t>Regularly Furnished: </a:t>
              </a:r>
              <a:r>
                <a:rPr lang="en-US" altLang="en-US" sz="1400"/>
                <a:t>Duco Cast Iron Body with Combination Flashing Clamp and Air Baffle.</a:t>
              </a:r>
            </a:p>
          </p:txBody>
        </p:sp>
        <p:sp>
          <p:nvSpPr>
            <p:cNvPr id="95248" name="Rectangle 16"/>
            <p:cNvSpPr>
              <a:spLocks noChangeArrowheads="1"/>
            </p:cNvSpPr>
            <p:nvPr/>
          </p:nvSpPr>
          <p:spPr bwMode="auto">
            <a:xfrm>
              <a:off x="2032" y="3448"/>
              <a:ext cx="361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Available with No-Hub Outlet</a:t>
              </a:r>
            </a:p>
            <a:p>
              <a:r>
                <a:rPr lang="en-US" altLang="en-US" sz="1400" dirty="0"/>
                <a:t>Outlet Size: 2”</a:t>
              </a:r>
            </a:p>
          </p:txBody>
        </p:sp>
      </p:grpSp>
      <p:sp>
        <p:nvSpPr>
          <p:cNvPr id="95251" name="Text Box 19"/>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5</a:t>
            </a: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WordArt 3"/>
          <p:cNvSpPr>
            <a:spLocks noChangeArrowheads="1" noChangeShapeType="1" noTextEdit="1"/>
          </p:cNvSpPr>
          <p:nvPr/>
        </p:nvSpPr>
        <p:spPr bwMode="auto">
          <a:xfrm>
            <a:off x="320675" y="203200"/>
            <a:ext cx="3867150"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Siphonic Roof Drain Models</a:t>
            </a:r>
          </a:p>
        </p:txBody>
      </p:sp>
      <p:sp>
        <p:nvSpPr>
          <p:cNvPr id="129028"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9044" name="Text Box 20"/>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rgbClr val="000000"/>
                </a:solidFill>
              </a:rPr>
              <a:t>6</a:t>
            </a:r>
          </a:p>
        </p:txBody>
      </p:sp>
      <p:sp>
        <p:nvSpPr>
          <p:cNvPr id="129026"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nvGrpSpPr>
          <p:cNvPr id="129030" name="Group 6"/>
          <p:cNvGrpSpPr>
            <a:grpSpLocks/>
          </p:cNvGrpSpPr>
          <p:nvPr/>
        </p:nvGrpSpPr>
        <p:grpSpPr bwMode="auto">
          <a:xfrm>
            <a:off x="5705475" y="795338"/>
            <a:ext cx="2781300" cy="2070100"/>
            <a:chOff x="146" y="493"/>
            <a:chExt cx="1768" cy="1440"/>
          </a:xfrm>
        </p:grpSpPr>
        <p:pic>
          <p:nvPicPr>
            <p:cNvPr id="129031" name="Picture 7">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 y="691"/>
              <a:ext cx="1733"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2" name="Rectangle 8"/>
            <p:cNvSpPr>
              <a:spLocks noChangeArrowheads="1"/>
            </p:cNvSpPr>
            <p:nvPr/>
          </p:nvSpPr>
          <p:spPr bwMode="auto">
            <a:xfrm>
              <a:off x="146" y="493"/>
              <a:ext cx="1248"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solidFill>
                    <a:srgbClr val="000000"/>
                  </a:solidFill>
                </a:rPr>
                <a:t>Siphonic Roof Drain</a:t>
              </a:r>
            </a:p>
          </p:txBody>
        </p:sp>
      </p:grpSp>
      <p:pic>
        <p:nvPicPr>
          <p:cNvPr id="12905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949575"/>
            <a:ext cx="6180137"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51" name="Text Box 27"/>
          <p:cNvSpPr txBox="1">
            <a:spLocks noChangeArrowheads="1"/>
          </p:cNvSpPr>
          <p:nvPr/>
        </p:nvSpPr>
        <p:spPr bwMode="auto">
          <a:xfrm>
            <a:off x="365125" y="3795713"/>
            <a:ext cx="216795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solidFill>
                  <a:srgbClr val="000000"/>
                </a:solidFill>
              </a:rPr>
              <a:t>Product data is provided to the specifier for outlet size selection and hydraulic calculations.</a:t>
            </a:r>
          </a:p>
        </p:txBody>
      </p:sp>
      <p:sp>
        <p:nvSpPr>
          <p:cNvPr id="129043" name="Rectangle 19"/>
          <p:cNvSpPr>
            <a:spLocks noChangeArrowheads="1"/>
          </p:cNvSpPr>
          <p:nvPr/>
        </p:nvSpPr>
        <p:spPr bwMode="auto">
          <a:xfrm>
            <a:off x="295275" y="5964238"/>
            <a:ext cx="8518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i="1" dirty="0">
                <a:solidFill>
                  <a:srgbClr val="000000"/>
                </a:solidFill>
              </a:rPr>
              <a:t>Sizing is a function of the roof runoff factor, design rainfall intensity and the area draining to the roof drain</a:t>
            </a:r>
            <a:r>
              <a:rPr lang="en-US" altLang="en-US" i="1" dirty="0">
                <a:solidFill>
                  <a:srgbClr val="000000"/>
                </a:solidFill>
              </a:rPr>
              <a:t>.</a:t>
            </a:r>
          </a:p>
        </p:txBody>
      </p:sp>
      <p:cxnSp>
        <p:nvCxnSpPr>
          <p:cNvPr id="7" name="Straight Connector 6"/>
          <p:cNvCxnSpPr/>
          <p:nvPr/>
        </p:nvCxnSpPr>
        <p:spPr>
          <a:xfrm>
            <a:off x="4424855" y="4575175"/>
            <a:ext cx="630621" cy="338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519448" y="4645572"/>
            <a:ext cx="1752" cy="26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Object 3">
            <a:extLst>
              <a:ext uri="{FF2B5EF4-FFF2-40B4-BE49-F238E27FC236}">
                <a16:creationId xmlns:a16="http://schemas.microsoft.com/office/drawing/2014/main" id="{599043B6-2C58-6390-4BA8-D57A973ECB4E}"/>
              </a:ext>
            </a:extLst>
          </p:cNvPr>
          <p:cNvGraphicFramePr>
            <a:graphicFrameLocks noChangeAspect="1"/>
          </p:cNvGraphicFramePr>
          <p:nvPr>
            <p:extLst>
              <p:ext uri="{D42A27DB-BD31-4B8C-83A1-F6EECF244321}">
                <p14:modId xmlns:p14="http://schemas.microsoft.com/office/powerpoint/2010/main" val="2552346485"/>
              </p:ext>
            </p:extLst>
          </p:nvPr>
        </p:nvGraphicFramePr>
        <p:xfrm>
          <a:off x="3957638" y="3233738"/>
          <a:ext cx="1228725" cy="390525"/>
        </p:xfrm>
        <a:graphic>
          <a:graphicData uri="http://schemas.openxmlformats.org/presentationml/2006/ole">
            <mc:AlternateContent xmlns:mc="http://schemas.openxmlformats.org/markup-compatibility/2006">
              <mc:Choice xmlns:v="urn:schemas-microsoft-com:vml" Requires="v">
                <p:oleObj name="Worksheet" r:id="rId6" imgW="1228622" imgH="390536" progId="Excel.Sheet.12">
                  <p:embed/>
                </p:oleObj>
              </mc:Choice>
              <mc:Fallback>
                <p:oleObj name="Worksheet" r:id="rId6" imgW="1228622" imgH="390536" progId="Excel.Sheet.12">
                  <p:embed/>
                  <p:pic>
                    <p:nvPicPr>
                      <p:cNvPr id="0" name=""/>
                      <p:cNvPicPr/>
                      <p:nvPr/>
                    </p:nvPicPr>
                    <p:blipFill>
                      <a:blip r:embed="rId7"/>
                      <a:stretch>
                        <a:fillRect/>
                      </a:stretch>
                    </p:blipFill>
                    <p:spPr>
                      <a:xfrm>
                        <a:off x="3957638" y="3233738"/>
                        <a:ext cx="1228725" cy="39052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096DAD0-4FDF-8689-297B-905406C248F7}"/>
              </a:ext>
            </a:extLst>
          </p:cNvPr>
          <p:cNvPicPr>
            <a:picLocks noChangeAspect="1"/>
          </p:cNvPicPr>
          <p:nvPr/>
        </p:nvPicPr>
        <p:blipFill>
          <a:blip r:embed="rId8"/>
          <a:stretch>
            <a:fillRect/>
          </a:stretch>
        </p:blipFill>
        <p:spPr>
          <a:xfrm>
            <a:off x="150363" y="748031"/>
            <a:ext cx="2827199" cy="2680965"/>
          </a:xfrm>
          <a:prstGeom prst="rect">
            <a:avLst/>
          </a:prstGeom>
        </p:spPr>
      </p:pic>
    </p:spTree>
    <p:extLst>
      <p:ext uri="{BB962C8B-B14F-4D97-AF65-F5344CB8AC3E}">
        <p14:creationId xmlns:p14="http://schemas.microsoft.com/office/powerpoint/2010/main" val="23358931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9030"/>
                                        </p:tgtEl>
                                        <p:attrNameLst>
                                          <p:attrName>style.visibility</p:attrName>
                                        </p:attrNameLst>
                                      </p:cBhvr>
                                      <p:to>
                                        <p:strVal val="visible"/>
                                      </p:to>
                                    </p:set>
                                    <p:anim calcmode="lin" valueType="num">
                                      <p:cBhvr>
                                        <p:cTn id="7" dur="1000" fill="hold"/>
                                        <p:tgtEl>
                                          <p:spTgt spid="129030"/>
                                        </p:tgtEl>
                                        <p:attrNameLst>
                                          <p:attrName>ppt_w</p:attrName>
                                        </p:attrNameLst>
                                      </p:cBhvr>
                                      <p:tavLst>
                                        <p:tav tm="0">
                                          <p:val>
                                            <p:fltVal val="0"/>
                                          </p:val>
                                        </p:tav>
                                        <p:tav tm="100000">
                                          <p:val>
                                            <p:strVal val="#ppt_w"/>
                                          </p:val>
                                        </p:tav>
                                      </p:tavLst>
                                    </p:anim>
                                    <p:anim calcmode="lin" valueType="num">
                                      <p:cBhvr>
                                        <p:cTn id="8" dur="1000" fill="hold"/>
                                        <p:tgtEl>
                                          <p:spTgt spid="129030"/>
                                        </p:tgtEl>
                                        <p:attrNameLst>
                                          <p:attrName>ppt_h</p:attrName>
                                        </p:attrNameLst>
                                      </p:cBhvr>
                                      <p:tavLst>
                                        <p:tav tm="0">
                                          <p:val>
                                            <p:fltVal val="0"/>
                                          </p:val>
                                        </p:tav>
                                        <p:tav tm="100000">
                                          <p:val>
                                            <p:strVal val="#ppt_h"/>
                                          </p:val>
                                        </p:tav>
                                      </p:tavLst>
                                    </p:anim>
                                    <p:animEffect transition="in" filter="fade">
                                      <p:cBhvr>
                                        <p:cTn id="9" dur="1000"/>
                                        <p:tgtEl>
                                          <p:spTgt spid="12903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9043"/>
                                        </p:tgtEl>
                                        <p:attrNameLst>
                                          <p:attrName>style.visibility</p:attrName>
                                        </p:attrNameLst>
                                      </p:cBhvr>
                                      <p:to>
                                        <p:strVal val="visible"/>
                                      </p:to>
                                    </p:set>
                                    <p:animEffect transition="in" filter="fade">
                                      <p:cBhvr>
                                        <p:cTn id="13" dur="2000"/>
                                        <p:tgtEl>
                                          <p:spTgt spid="12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3" name="WordArt 3"/>
          <p:cNvSpPr>
            <a:spLocks noChangeArrowheads="1" noChangeShapeType="1" noTextEdit="1"/>
          </p:cNvSpPr>
          <p:nvPr/>
        </p:nvSpPr>
        <p:spPr bwMode="auto">
          <a:xfrm>
            <a:off x="320675" y="254000"/>
            <a:ext cx="3321050" cy="292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Installation</a:t>
            </a:r>
          </a:p>
        </p:txBody>
      </p:sp>
      <p:sp>
        <p:nvSpPr>
          <p:cNvPr id="97284"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5" name="Text Box 5"/>
          <p:cNvSpPr txBox="1">
            <a:spLocks noChangeArrowheads="1"/>
          </p:cNvSpPr>
          <p:nvPr/>
        </p:nvSpPr>
        <p:spPr bwMode="auto">
          <a:xfrm>
            <a:off x="433388" y="858838"/>
            <a:ext cx="300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i="1" dirty="0">
                <a:cs typeface="Arial" charset="0"/>
              </a:rPr>
              <a:t>Fig. No. 1005, Low Profile Dome</a:t>
            </a:r>
            <a:endParaRPr lang="en-US" altLang="en-US" sz="2400" i="1" dirty="0">
              <a:cs typeface="Arial" charset="0"/>
            </a:endParaRPr>
          </a:p>
        </p:txBody>
      </p:sp>
      <p:grpSp>
        <p:nvGrpSpPr>
          <p:cNvPr id="97304" name="Group 24"/>
          <p:cNvGrpSpPr>
            <a:grpSpLocks/>
          </p:cNvGrpSpPr>
          <p:nvPr/>
        </p:nvGrpSpPr>
        <p:grpSpPr bwMode="auto">
          <a:xfrm>
            <a:off x="379413" y="1247776"/>
            <a:ext cx="4676775" cy="1552575"/>
            <a:chOff x="118" y="765"/>
            <a:chExt cx="2946" cy="978"/>
          </a:xfrm>
        </p:grpSpPr>
        <p:pic>
          <p:nvPicPr>
            <p:cNvPr id="972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 y="944"/>
              <a:ext cx="1205"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92" name="Rectangle 12"/>
            <p:cNvSpPr>
              <a:spLocks noChangeArrowheads="1"/>
            </p:cNvSpPr>
            <p:nvPr/>
          </p:nvSpPr>
          <p:spPr bwMode="auto">
            <a:xfrm>
              <a:off x="118" y="765"/>
              <a:ext cx="1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Poured Concrete</a:t>
              </a:r>
            </a:p>
          </p:txBody>
        </p:sp>
        <p:sp>
          <p:nvSpPr>
            <p:cNvPr id="97295" name="Rectangle 15"/>
            <p:cNvSpPr>
              <a:spLocks noChangeArrowheads="1"/>
            </p:cNvSpPr>
            <p:nvPr/>
          </p:nvSpPr>
          <p:spPr bwMode="auto">
            <a:xfrm>
              <a:off x="1328" y="1049"/>
              <a:ext cx="173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Drain set in poured roof deck slab. Flashing is secured by a non-puncturing flashing clamp.</a:t>
              </a:r>
            </a:p>
          </p:txBody>
        </p:sp>
      </p:grpSp>
      <p:grpSp>
        <p:nvGrpSpPr>
          <p:cNvPr id="97305" name="Group 25"/>
          <p:cNvGrpSpPr>
            <a:grpSpLocks/>
          </p:cNvGrpSpPr>
          <p:nvPr/>
        </p:nvGrpSpPr>
        <p:grpSpPr bwMode="auto">
          <a:xfrm>
            <a:off x="192088" y="2760663"/>
            <a:ext cx="5600700" cy="1622425"/>
            <a:chOff x="0" y="1718"/>
            <a:chExt cx="3528" cy="1022"/>
          </a:xfrm>
        </p:grpSpPr>
        <p:pic>
          <p:nvPicPr>
            <p:cNvPr id="972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9"/>
              <a:ext cx="1309"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93" name="Rectangle 13"/>
            <p:cNvSpPr>
              <a:spLocks noChangeArrowheads="1"/>
            </p:cNvSpPr>
            <p:nvPr/>
          </p:nvSpPr>
          <p:spPr bwMode="auto">
            <a:xfrm>
              <a:off x="143" y="1718"/>
              <a:ext cx="8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Precast Deck</a:t>
              </a:r>
            </a:p>
          </p:txBody>
        </p:sp>
        <p:sp>
          <p:nvSpPr>
            <p:cNvPr id="97296" name="Rectangle 16"/>
            <p:cNvSpPr>
              <a:spLocks noChangeArrowheads="1"/>
            </p:cNvSpPr>
            <p:nvPr/>
          </p:nvSpPr>
          <p:spPr bwMode="auto">
            <a:xfrm>
              <a:off x="1328" y="1868"/>
              <a:ext cx="2200"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t>Drain with underdeck clamp -C used where roof drain openings are pre-sleeved or sawed-out in the slab. May be used in any slab or deck. NOTE: Drain flange rests in a recessed portion of the deck, eliminating sump receiver.</a:t>
              </a:r>
            </a:p>
          </p:txBody>
        </p:sp>
      </p:grpSp>
      <p:grpSp>
        <p:nvGrpSpPr>
          <p:cNvPr id="97306" name="Group 26"/>
          <p:cNvGrpSpPr>
            <a:grpSpLocks/>
          </p:cNvGrpSpPr>
          <p:nvPr/>
        </p:nvGrpSpPr>
        <p:grpSpPr bwMode="auto">
          <a:xfrm>
            <a:off x="344488" y="4603751"/>
            <a:ext cx="5410200" cy="1539875"/>
            <a:chOff x="96" y="2879"/>
            <a:chExt cx="3408" cy="970"/>
          </a:xfrm>
        </p:grpSpPr>
        <p:pic>
          <p:nvPicPr>
            <p:cNvPr id="972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3031"/>
              <a:ext cx="1248" cy="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94" name="Rectangle 14"/>
            <p:cNvSpPr>
              <a:spLocks noChangeArrowheads="1"/>
            </p:cNvSpPr>
            <p:nvPr/>
          </p:nvSpPr>
          <p:spPr bwMode="auto">
            <a:xfrm>
              <a:off x="176" y="2879"/>
              <a:ext cx="9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Insulated Deck</a:t>
              </a:r>
            </a:p>
          </p:txBody>
        </p:sp>
        <p:sp>
          <p:nvSpPr>
            <p:cNvPr id="97297" name="Rectangle 17"/>
            <p:cNvSpPr>
              <a:spLocks noChangeArrowheads="1"/>
            </p:cNvSpPr>
            <p:nvPr/>
          </p:nvSpPr>
          <p:spPr bwMode="auto">
            <a:xfrm>
              <a:off x="1328" y="3006"/>
              <a:ext cx="2176"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Drain with sump receiver -R and underdeck clamp -C. The sump receiver is a square metal plate that accepts the drain body flange and eliminates the puddle of water surrounding the drain.</a:t>
              </a:r>
            </a:p>
          </p:txBody>
        </p:sp>
      </p:grpSp>
      <p:sp>
        <p:nvSpPr>
          <p:cNvPr id="97301" name="Text Box 21"/>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7</a:t>
            </a:r>
          </a:p>
        </p:txBody>
      </p:sp>
      <p:grpSp>
        <p:nvGrpSpPr>
          <p:cNvPr id="97307" name="Group 27"/>
          <p:cNvGrpSpPr>
            <a:grpSpLocks/>
          </p:cNvGrpSpPr>
          <p:nvPr/>
        </p:nvGrpSpPr>
        <p:grpSpPr bwMode="auto">
          <a:xfrm>
            <a:off x="5489575" y="858838"/>
            <a:ext cx="3365500" cy="3021012"/>
            <a:chOff x="3458" y="541"/>
            <a:chExt cx="2120" cy="1903"/>
          </a:xfrm>
        </p:grpSpPr>
        <p:pic>
          <p:nvPicPr>
            <p:cNvPr id="9729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9" y="848"/>
              <a:ext cx="1586" cy="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99" name="Rectangle 19"/>
            <p:cNvSpPr>
              <a:spLocks noChangeArrowheads="1"/>
            </p:cNvSpPr>
            <p:nvPr/>
          </p:nvSpPr>
          <p:spPr bwMode="auto">
            <a:xfrm>
              <a:off x="3649" y="1850"/>
              <a:ext cx="1736"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Gutter drain set in poured roof deck slab. Flashing is secured by a non-puncturing flashing clamp.</a:t>
              </a:r>
            </a:p>
          </p:txBody>
        </p:sp>
        <p:sp>
          <p:nvSpPr>
            <p:cNvPr id="97303" name="Rectangle 23"/>
            <p:cNvSpPr>
              <a:spLocks noChangeArrowheads="1"/>
            </p:cNvSpPr>
            <p:nvPr/>
          </p:nvSpPr>
          <p:spPr bwMode="auto">
            <a:xfrm>
              <a:off x="3458" y="541"/>
              <a:ext cx="21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t>Fig. No. 1605 Low Profile Gutter Drain</a:t>
              </a:r>
            </a:p>
          </p:txBody>
        </p:sp>
      </p:grpSp>
      <p:sp>
        <p:nvSpPr>
          <p:cNvPr id="97308" name="Text Box 28"/>
          <p:cNvSpPr txBox="1">
            <a:spLocks noChangeArrowheads="1"/>
          </p:cNvSpPr>
          <p:nvPr/>
        </p:nvSpPr>
        <p:spPr bwMode="auto">
          <a:xfrm>
            <a:off x="5851525" y="4075113"/>
            <a:ext cx="2443164" cy="1465262"/>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Product design uses all existing installation accessories. Standard installation procedures apply.</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a:off x="266700" y="673100"/>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3" name="WordArt 3"/>
          <p:cNvSpPr>
            <a:spLocks noChangeArrowheads="1" noChangeShapeType="1" noTextEdit="1"/>
          </p:cNvSpPr>
          <p:nvPr/>
        </p:nvSpPr>
        <p:spPr bwMode="auto">
          <a:xfrm>
            <a:off x="320675" y="203200"/>
            <a:ext cx="3867150"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CC00"/>
                </a:solidFill>
                <a:latin typeface="Arial Black"/>
              </a:rPr>
              <a:t>Applications</a:t>
            </a:r>
          </a:p>
        </p:txBody>
      </p:sp>
      <p:sp>
        <p:nvSpPr>
          <p:cNvPr id="112644" name="Line 4"/>
          <p:cNvSpPr>
            <a:spLocks noChangeShapeType="1"/>
          </p:cNvSpPr>
          <p:nvPr/>
        </p:nvSpPr>
        <p:spPr bwMode="auto">
          <a:xfrm>
            <a:off x="344488" y="6389688"/>
            <a:ext cx="8509000" cy="0"/>
          </a:xfrm>
          <a:prstGeom prst="line">
            <a:avLst/>
          </a:prstGeom>
          <a:noFill/>
          <a:ln w="63500" cmpd="thinThick">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9" name="Rectangle 9"/>
          <p:cNvSpPr>
            <a:spLocks noChangeArrowheads="1"/>
          </p:cNvSpPr>
          <p:nvPr/>
        </p:nvSpPr>
        <p:spPr bwMode="auto">
          <a:xfrm>
            <a:off x="266700" y="841375"/>
            <a:ext cx="850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Siphonic systems are especially ideal for low rise buildings with large footprints and flat roofs such as:</a:t>
            </a:r>
          </a:p>
        </p:txBody>
      </p:sp>
      <p:sp>
        <p:nvSpPr>
          <p:cNvPr id="112658" name="Rectangle 18"/>
          <p:cNvSpPr>
            <a:spLocks noChangeArrowheads="1"/>
          </p:cNvSpPr>
          <p:nvPr/>
        </p:nvSpPr>
        <p:spPr bwMode="auto">
          <a:xfrm>
            <a:off x="1154292" y="1607277"/>
            <a:ext cx="4546060" cy="44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en-US" sz="1600" dirty="0"/>
              <a:t>Data Centers</a:t>
            </a:r>
          </a:p>
          <a:p>
            <a:pPr>
              <a:lnSpc>
                <a:spcPct val="150000"/>
              </a:lnSpc>
            </a:pPr>
            <a:r>
              <a:rPr lang="en-US" altLang="en-US" sz="1600" dirty="0"/>
              <a:t>   Airport Terminals  </a:t>
            </a:r>
          </a:p>
          <a:p>
            <a:pPr>
              <a:lnSpc>
                <a:spcPct val="150000"/>
              </a:lnSpc>
            </a:pPr>
            <a:r>
              <a:rPr lang="en-US" altLang="en-US" sz="1600" dirty="0"/>
              <a:t>     Convention Centers</a:t>
            </a:r>
          </a:p>
          <a:p>
            <a:pPr>
              <a:lnSpc>
                <a:spcPct val="150000"/>
              </a:lnSpc>
            </a:pPr>
            <a:r>
              <a:rPr lang="en-US" altLang="en-US" sz="1600" dirty="0"/>
              <a:t>          Aircraft Hangers</a:t>
            </a:r>
          </a:p>
          <a:p>
            <a:pPr>
              <a:lnSpc>
                <a:spcPct val="150000"/>
              </a:lnSpc>
            </a:pPr>
            <a:r>
              <a:rPr lang="en-US" altLang="en-US" sz="1600" dirty="0"/>
              <a:t>              Warehouses</a:t>
            </a:r>
          </a:p>
          <a:p>
            <a:pPr>
              <a:lnSpc>
                <a:spcPct val="150000"/>
              </a:lnSpc>
            </a:pPr>
            <a:r>
              <a:rPr lang="en-US" altLang="en-US" sz="1600" dirty="0"/>
              <a:t>                 Covered malls</a:t>
            </a:r>
          </a:p>
          <a:p>
            <a:pPr>
              <a:lnSpc>
                <a:spcPct val="150000"/>
              </a:lnSpc>
            </a:pPr>
            <a:r>
              <a:rPr lang="en-US" altLang="en-US" sz="1600" dirty="0"/>
              <a:t>	       Data Centers</a:t>
            </a:r>
          </a:p>
          <a:p>
            <a:pPr>
              <a:lnSpc>
                <a:spcPct val="150000"/>
              </a:lnSpc>
            </a:pPr>
            <a:r>
              <a:rPr lang="en-US" altLang="en-US" sz="1600" dirty="0"/>
              <a:t>                         Factories</a:t>
            </a:r>
          </a:p>
          <a:p>
            <a:pPr>
              <a:lnSpc>
                <a:spcPct val="150000"/>
              </a:lnSpc>
            </a:pPr>
            <a:r>
              <a:rPr lang="en-US" altLang="en-US" sz="1600" dirty="0"/>
              <a:t>                             Train Stations</a:t>
            </a:r>
          </a:p>
          <a:p>
            <a:pPr>
              <a:lnSpc>
                <a:spcPct val="150000"/>
              </a:lnSpc>
            </a:pPr>
            <a:r>
              <a:rPr lang="en-US" altLang="en-US" sz="1600" dirty="0"/>
              <a:t>                                 Office Complexes</a:t>
            </a:r>
          </a:p>
          <a:p>
            <a:pPr>
              <a:lnSpc>
                <a:spcPct val="150000"/>
              </a:lnSpc>
            </a:pPr>
            <a:r>
              <a:rPr lang="en-US" altLang="en-US" sz="1600" dirty="0"/>
              <a:t>                                      Retail</a:t>
            </a:r>
          </a:p>
          <a:p>
            <a:pPr>
              <a:lnSpc>
                <a:spcPct val="150000"/>
              </a:lnSpc>
            </a:pPr>
            <a:r>
              <a:rPr lang="en-US" altLang="en-US" sz="1600" dirty="0"/>
              <a:t>                                          Distribution Centers  </a:t>
            </a:r>
          </a:p>
        </p:txBody>
      </p:sp>
      <p:pic>
        <p:nvPicPr>
          <p:cNvPr id="11267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288" y="1695450"/>
            <a:ext cx="1951037"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378" y="1695450"/>
            <a:ext cx="2439987"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4"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828" y="3537829"/>
            <a:ext cx="239553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5" name="Picture 35"/>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344488" y="4588158"/>
            <a:ext cx="2268537"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6" name="Text Box 36"/>
          <p:cNvSpPr txBox="1">
            <a:spLocks noChangeArrowheads="1"/>
          </p:cNvSpPr>
          <p:nvPr/>
        </p:nvSpPr>
        <p:spPr bwMode="auto">
          <a:xfrm>
            <a:off x="8470900" y="6450013"/>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t>8</a:t>
            </a: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12422</TotalTime>
  <Words>1996</Words>
  <Application>Microsoft Office PowerPoint</Application>
  <PresentationFormat>On-screen Show (4:3)</PresentationFormat>
  <Paragraphs>198</Paragraphs>
  <Slides>24</Slides>
  <Notes>24</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4" baseType="lpstr">
      <vt:lpstr>ＭＳ Ｐゴシック</vt:lpstr>
      <vt:lpstr>Arial</vt:lpstr>
      <vt:lpstr>Arial Black</vt:lpstr>
      <vt:lpstr>Calibri</vt:lpstr>
      <vt:lpstr>Default Design</vt:lpstr>
      <vt:lpstr>1_Default Design</vt:lpstr>
      <vt:lpstr>2_Default Design</vt:lpstr>
      <vt:lpstr>3_Default Design</vt:lpstr>
      <vt:lpstr>4_Default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Jay R. Smith Mfg.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Siphonic Roof Drains</dc:title>
  <dc:creator>Mario Stan</dc:creator>
  <cp:lastModifiedBy>Chris Levins</cp:lastModifiedBy>
  <cp:revision>686</cp:revision>
  <dcterms:created xsi:type="dcterms:W3CDTF">2004-06-22T13:07:06Z</dcterms:created>
  <dcterms:modified xsi:type="dcterms:W3CDTF">2025-01-21T13:31:51Z</dcterms:modified>
</cp:coreProperties>
</file>