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0"/>
    <a:srgbClr val="FBFFB8"/>
    <a:srgbClr val="F1F5AF"/>
    <a:srgbClr val="9B3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69" autoAdjust="0"/>
    <p:restoredTop sz="94660"/>
  </p:normalViewPr>
  <p:slideViewPr>
    <p:cSldViewPr snapToGrid="0" snapToObjects="1">
      <p:cViewPr>
        <p:scale>
          <a:sx n="54" d="100"/>
          <a:sy n="54" d="100"/>
        </p:scale>
        <p:origin x="-5712" y="-30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1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9628" y="2202126"/>
            <a:ext cx="7688122" cy="39240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1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3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628" y="2202126"/>
            <a:ext cx="7688122" cy="39240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8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1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1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5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1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7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side background 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886"/>
            <a:ext cx="9276559" cy="69945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98D1-DBB0-C245-AE16-8713D688B921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FEB15-8097-6E42-A273-A7D67CB14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Relationship Id="rId11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ace.josey@jrsmith.com" TargetMode="External"/><Relationship Id="rId4" Type="http://schemas.openxmlformats.org/officeDocument/2006/relationships/hyperlink" Target="mailto:mike.donley@jrsmith.com" TargetMode="External"/><Relationship Id="rId5" Type="http://schemas.openxmlformats.org/officeDocument/2006/relationships/hyperlink" Target="mailto:mario.stan@jrsmith.com" TargetMode="External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athy.vardaman@jrsmith.co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wo log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88"/>
          </a:xfrm>
          <a:prstGeom prst="rect">
            <a:avLst/>
          </a:prstGeom>
        </p:spPr>
      </p:pic>
      <p:pic>
        <p:nvPicPr>
          <p:cNvPr id="5" name="Picture 4" descr="background w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0" y="0"/>
            <a:ext cx="9144000" cy="6876288"/>
            <a:chOff x="0" y="0"/>
            <a:chExt cx="9144000" cy="6876288"/>
          </a:xfrm>
        </p:grpSpPr>
        <p:pic>
          <p:nvPicPr>
            <p:cNvPr id="3" name="Picture 2" descr="983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7628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147235" y="2863272"/>
              <a:ext cx="2009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9930 Trench</a:t>
              </a:r>
            </a:p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Drain System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0"/>
            <a:ext cx="9144000" cy="6876288"/>
            <a:chOff x="-201705" y="0"/>
            <a:chExt cx="9144000" cy="6876288"/>
          </a:xfrm>
        </p:grpSpPr>
        <p:pic>
          <p:nvPicPr>
            <p:cNvPr id="4" name="Picture 3" descr="983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705" y="0"/>
              <a:ext cx="9144000" cy="687628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733835" y="2863272"/>
              <a:ext cx="20761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9931 Trench</a:t>
              </a:r>
            </a:p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Drain System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0" y="0"/>
            <a:ext cx="9144000" cy="6876288"/>
            <a:chOff x="0" y="-18288"/>
            <a:chExt cx="9144000" cy="6876288"/>
          </a:xfrm>
        </p:grpSpPr>
        <p:pic>
          <p:nvPicPr>
            <p:cNvPr id="18" name="Picture 17" descr="Rebar Moun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8288"/>
              <a:ext cx="9144000" cy="687628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527583" y="2537390"/>
              <a:ext cx="3296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Integral Rebar Mount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0" y="0"/>
            <a:ext cx="9144000" cy="6876288"/>
            <a:chOff x="0" y="0"/>
            <a:chExt cx="9144000" cy="6876288"/>
          </a:xfrm>
        </p:grpSpPr>
        <p:pic>
          <p:nvPicPr>
            <p:cNvPr id="17" name="Picture 16" descr="Rante Arrow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7628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792505" y="4670667"/>
              <a:ext cx="22345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9849</a:t>
              </a:r>
            </a:p>
            <a:p>
              <a:pPr algn="ctr"/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Rante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-Arrow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0"/>
            <a:ext cx="9144000" cy="6876288"/>
            <a:chOff x="0" y="0"/>
            <a:chExt cx="9144000" cy="6876288"/>
          </a:xfrm>
        </p:grpSpPr>
        <p:pic>
          <p:nvPicPr>
            <p:cNvPr id="11" name="Picture 10" descr="Custom Miter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7628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811494" y="4727986"/>
              <a:ext cx="16958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Custom Factory</a:t>
              </a:r>
            </a:p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Fabrications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0" y="0"/>
            <a:ext cx="9144000" cy="6876288"/>
            <a:chOff x="0" y="-18288"/>
            <a:chExt cx="9144000" cy="6876288"/>
          </a:xfrm>
        </p:grpSpPr>
        <p:pic>
          <p:nvPicPr>
            <p:cNvPr id="15" name="Picture 14" descr="male coupling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8288"/>
              <a:ext cx="9144000" cy="6876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624606" y="3580884"/>
              <a:ext cx="1695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Male</a:t>
              </a:r>
            </a:p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Coupling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0" y="0"/>
            <a:ext cx="9144000" cy="6876288"/>
            <a:chOff x="0" y="-18288"/>
            <a:chExt cx="9144000" cy="6876288"/>
          </a:xfrm>
        </p:grpSpPr>
        <p:pic>
          <p:nvPicPr>
            <p:cNvPr id="16" name="Picture 15" descr="No Hub Outlet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8288"/>
              <a:ext cx="9144000" cy="687628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527554" y="3276084"/>
              <a:ext cx="1695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No-Hub</a:t>
              </a:r>
            </a:p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Outlet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0"/>
            <a:ext cx="9144000" cy="6876288"/>
            <a:chOff x="0" y="-18288"/>
            <a:chExt cx="9144000" cy="6876288"/>
          </a:xfrm>
        </p:grpSpPr>
        <p:pic>
          <p:nvPicPr>
            <p:cNvPr id="13" name="Picture 12" descr="Enviro Flo II Systems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8288"/>
              <a:ext cx="9144000" cy="687628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887694" y="2553553"/>
              <a:ext cx="38085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The New </a:t>
              </a:r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Enviro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-Flo II </a:t>
              </a:r>
            </a:p>
            <a:p>
              <a:pPr algn="ctr"/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Trench Drain System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011791" y="1301565"/>
            <a:ext cx="5211587" cy="461665"/>
            <a:chOff x="2021862" y="1271239"/>
            <a:chExt cx="5211587" cy="461665"/>
          </a:xfrm>
        </p:grpSpPr>
        <p:sp>
          <p:nvSpPr>
            <p:cNvPr id="39" name="TextBox 38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14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9931 Trench Drain System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042350" y="2204949"/>
            <a:ext cx="3336292" cy="44582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System Length 65’-7 ½</a:t>
            </a:r>
            <a:r>
              <a:rPr lang="en-US" sz="1600" dirty="0" smtClean="0">
                <a:latin typeface="Arial"/>
                <a:cs typeface="Arial"/>
              </a:rPr>
              <a:t>”</a:t>
            </a:r>
          </a:p>
          <a:p>
            <a:pPr marL="192024" indent="-192024" algn="l">
              <a:buFont typeface="Arial"/>
              <a:buChar char="•"/>
            </a:pPr>
            <a:endParaRPr lang="en-US" sz="1100" dirty="0" smtClean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Male and female tongue and groove connectors with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no clips</a:t>
            </a:r>
            <a:b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or screws needed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b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105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Universal shallow or deep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end </a:t>
            </a:r>
            <a:r>
              <a:rPr lang="en-US" sz="1600" dirty="0">
                <a:latin typeface="Arial"/>
                <a:cs typeface="Arial"/>
              </a:rPr>
              <a:t>caps available as well as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 </a:t>
            </a:r>
            <a:r>
              <a:rPr lang="en-US" sz="1600" dirty="0">
                <a:latin typeface="Arial"/>
                <a:cs typeface="Arial"/>
              </a:rPr>
              <a:t>4” outlet cap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05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Make adjustments and connections in the field with adapters and accessories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05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Integral Rebar or </a:t>
            </a:r>
            <a:r>
              <a:rPr lang="en-US" sz="1600" dirty="0" err="1" smtClean="0">
                <a:latin typeface="Arial"/>
                <a:cs typeface="Arial"/>
              </a:rPr>
              <a:t>Rante</a:t>
            </a:r>
            <a:r>
              <a:rPr lang="en-US" sz="1600" dirty="0">
                <a:latin typeface="Arial"/>
                <a:cs typeface="Arial"/>
              </a:rPr>
              <a:t>-</a:t>
            </a:r>
            <a:r>
              <a:rPr lang="en-US" sz="1600" dirty="0" smtClean="0">
                <a:latin typeface="Arial"/>
                <a:cs typeface="Arial"/>
              </a:rPr>
              <a:t>Arrow </a:t>
            </a:r>
            <a:r>
              <a:rPr lang="en-US" sz="1600" dirty="0">
                <a:latin typeface="Arial"/>
                <a:cs typeface="Arial"/>
              </a:rPr>
              <a:t>Mounting </a:t>
            </a:r>
            <a:r>
              <a:rPr lang="en-US" sz="1600" dirty="0" smtClean="0">
                <a:latin typeface="Arial"/>
                <a:cs typeface="Arial"/>
              </a:rPr>
              <a:t>System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1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Load Class E with appropriate rating.</a:t>
            </a:r>
          </a:p>
          <a:p>
            <a:pPr marL="192024" indent="-192024" algn="l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98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-1543" r="18166"/>
          <a:stretch/>
        </p:blipFill>
        <p:spPr>
          <a:xfrm>
            <a:off x="635047" y="2062792"/>
            <a:ext cx="4312523" cy="45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6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Accessories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12990" y="2233148"/>
            <a:ext cx="4334769" cy="1516011"/>
            <a:chOff x="3812990" y="2233148"/>
            <a:chExt cx="4334769" cy="1516011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3812990" y="2660138"/>
              <a:ext cx="4334769" cy="1089021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Shallow end caps accommodate the shallow end of the channel and feature a cutting guide for a perfect fit.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3812990" y="2233148"/>
              <a:ext cx="3404932" cy="539047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Shallow End-Cap</a:t>
              </a:r>
            </a:p>
          </p:txBody>
        </p:sp>
      </p:grpSp>
      <p:pic>
        <p:nvPicPr>
          <p:cNvPr id="3" name="Picture 2" descr="end cap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67" y="2179269"/>
            <a:ext cx="2137660" cy="1453609"/>
          </a:xfrm>
          <a:prstGeom prst="rect">
            <a:avLst/>
          </a:prstGeom>
        </p:spPr>
      </p:pic>
      <p:pic>
        <p:nvPicPr>
          <p:cNvPr id="4" name="Picture 3" descr="end cap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67" y="5137081"/>
            <a:ext cx="2137660" cy="1453609"/>
          </a:xfrm>
          <a:prstGeom prst="rect">
            <a:avLst/>
          </a:prstGeom>
        </p:spPr>
      </p:pic>
      <p:pic>
        <p:nvPicPr>
          <p:cNvPr id="5" name="Picture 4" descr="end c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67" y="3655450"/>
            <a:ext cx="2137660" cy="14536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12990" y="3718280"/>
            <a:ext cx="4334769" cy="1368889"/>
            <a:chOff x="3812990" y="3718280"/>
            <a:chExt cx="4334769" cy="136888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3812990" y="4145271"/>
              <a:ext cx="4334769" cy="941898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Deep end caps accommodate the deep end of the channel and feature a cutting guide for a perfect fit.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3812990" y="3718280"/>
              <a:ext cx="3404932" cy="539047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Deep End-Cap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2990" y="5309397"/>
            <a:ext cx="4334769" cy="1281294"/>
            <a:chOff x="3812990" y="5309397"/>
            <a:chExt cx="4334769" cy="1281294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3812990" y="5736387"/>
              <a:ext cx="4334769" cy="854304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This end cap fits channels #10-20N and creates a horizontal outlet.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12990" y="5309397"/>
              <a:ext cx="3404932" cy="422866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Horizontal Outlet Cap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08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Accessories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696652" y="4589153"/>
            <a:ext cx="3612612" cy="196333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9849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Rante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-Arrow is designed for use</a:t>
            </a:r>
            <a:b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with 9930 and 9931 systems. The 9849 </a:t>
            </a:r>
            <a:b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Rante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-Arrow firmly anchors the channel system in most sub-base conditions, eliminating floating and allowing for </a:t>
            </a:r>
            <a:b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a monolithic pour. Provides vertical </a:t>
            </a:r>
            <a:b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and horizontal adjustments for quick and</a:t>
            </a:r>
            <a:b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easy leveling.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0" name="Picture 19" descr="Rante Arrow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"/>
          <a:stretch/>
        </p:blipFill>
        <p:spPr>
          <a:xfrm>
            <a:off x="635047" y="2132909"/>
            <a:ext cx="3696786" cy="447797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31833" y="2199089"/>
            <a:ext cx="4153475" cy="2625329"/>
            <a:chOff x="4331833" y="2199089"/>
            <a:chExt cx="4153475" cy="2625329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4331833" y="3993196"/>
              <a:ext cx="4153475" cy="831222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>
                  <a:solidFill>
                    <a:srgbClr val="000000"/>
                  </a:solidFill>
                  <a:latin typeface="Arial"/>
                  <a:cs typeface="Arial"/>
                </a:rPr>
                <a:t>9849 </a:t>
              </a:r>
              <a:r>
                <a:rPr lang="en-US" sz="2400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Rante</a:t>
              </a:r>
              <a:r>
                <a:rPr lang="en-US" sz="2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-Arrow Mount</a:t>
              </a:r>
            </a:p>
          </p:txBody>
        </p:sp>
        <p:pic>
          <p:nvPicPr>
            <p:cNvPr id="6" name="Picture 5" descr="Rante Arrow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954" y="2199089"/>
              <a:ext cx="2434449" cy="1655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435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Accessories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08618" y="2433639"/>
            <a:ext cx="4672318" cy="1516011"/>
            <a:chOff x="3608618" y="2433639"/>
            <a:chExt cx="4672318" cy="1516011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3608618" y="2860629"/>
              <a:ext cx="4672318" cy="1089021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The male coupling allows two male channel</a:t>
              </a:r>
              <a:b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ends to be joined together, offering contractors greater flexibility to make adjustments in the field.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3608618" y="2433639"/>
              <a:ext cx="3404932" cy="539047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Male Coupling</a:t>
              </a:r>
            </a:p>
          </p:txBody>
        </p:sp>
      </p:grpSp>
      <p:pic>
        <p:nvPicPr>
          <p:cNvPr id="6" name="Picture 5" descr="male coupl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r="11136" b="4447"/>
          <a:stretch/>
        </p:blipFill>
        <p:spPr>
          <a:xfrm>
            <a:off x="1072972" y="2268366"/>
            <a:ext cx="2311544" cy="196333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608618" y="4542950"/>
            <a:ext cx="4672318" cy="1516011"/>
            <a:chOff x="3608618" y="4542950"/>
            <a:chExt cx="4672318" cy="1516011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3608618" y="4969940"/>
              <a:ext cx="4672318" cy="1089021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The tee connection allows contractors to make quick and easy tee connections in the field.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3608618" y="4542950"/>
              <a:ext cx="3404932" cy="539047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Tee Connection</a:t>
              </a:r>
            </a:p>
          </p:txBody>
        </p:sp>
      </p:grpSp>
      <p:pic>
        <p:nvPicPr>
          <p:cNvPr id="11" name="Picture 10" descr="Tee Connect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7820" r="11015" b="6947"/>
          <a:stretch/>
        </p:blipFill>
        <p:spPr>
          <a:xfrm>
            <a:off x="1072973" y="4360040"/>
            <a:ext cx="2311543" cy="20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859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Accessories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pic>
        <p:nvPicPr>
          <p:cNvPr id="3" name="Picture 2" descr="Custom Miter f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7264"/>
          <a:stretch/>
        </p:blipFill>
        <p:spPr>
          <a:xfrm>
            <a:off x="1858464" y="2162684"/>
            <a:ext cx="5426079" cy="441734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87661" y="2360084"/>
            <a:ext cx="5372167" cy="5390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Custom Factory Fabrications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50975" y="5256128"/>
            <a:ext cx="4672318" cy="108902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Factory fabrications are available upon request and are designed and manufactured to meet your specific requirements.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30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859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9870 Grates – Light Duty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470487" y="2548513"/>
            <a:ext cx="6224885" cy="4018821"/>
            <a:chOff x="1470487" y="2548513"/>
            <a:chExt cx="6224885" cy="4018821"/>
          </a:xfrm>
        </p:grpSpPr>
        <p:pic>
          <p:nvPicPr>
            <p:cNvPr id="6" name="Picture 5" descr="load Class A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7" r="5060"/>
            <a:stretch/>
          </p:blipFill>
          <p:spPr>
            <a:xfrm>
              <a:off x="1470487" y="2548513"/>
              <a:ext cx="6224885" cy="4018821"/>
            </a:xfrm>
            <a:prstGeom prst="rect">
              <a:avLst/>
            </a:prstGeom>
          </p:spPr>
        </p:pic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1470487" y="2904715"/>
              <a:ext cx="19803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-410-GP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Perforated Galvanized Steel</a:t>
              </a:r>
            </a:p>
          </p:txBody>
        </p:sp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1470487" y="3715225"/>
              <a:ext cx="1712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-420-G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Slotted Galvanized Steel</a:t>
              </a:r>
            </a:p>
          </p:txBody>
        </p:sp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1470487" y="4542447"/>
              <a:ext cx="1712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-440-VF</a:t>
              </a:r>
            </a:p>
            <a:p>
              <a:r>
                <a:rPr lang="en-US" sz="1000" b="1" dirty="0" err="1">
                  <a:latin typeface="Arial"/>
                  <a:cs typeface="Arial"/>
                </a:rPr>
                <a:t>Vinylester</a:t>
              </a:r>
              <a:r>
                <a:rPr lang="en-US" sz="1000" b="1" dirty="0">
                  <a:latin typeface="Arial"/>
                  <a:cs typeface="Arial"/>
                </a:rPr>
                <a:t> Fiberglass</a:t>
              </a:r>
            </a:p>
          </p:txBody>
        </p:sp>
        <p:sp>
          <p:nvSpPr>
            <p:cNvPr id="39" name="Rectangle 6"/>
            <p:cNvSpPr>
              <a:spLocks noChangeArrowheads="1"/>
            </p:cNvSpPr>
            <p:nvPr/>
          </p:nvSpPr>
          <p:spPr bwMode="auto">
            <a:xfrm>
              <a:off x="1470487" y="5227618"/>
              <a:ext cx="1712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-440-VF2</a:t>
              </a:r>
            </a:p>
            <a:p>
              <a:r>
                <a:rPr lang="en-US" sz="1000" b="1" dirty="0" err="1">
                  <a:latin typeface="Arial"/>
                  <a:cs typeface="Arial"/>
                </a:rPr>
                <a:t>Vinylester</a:t>
              </a:r>
              <a:r>
                <a:rPr lang="en-US" sz="1000" b="1" dirty="0">
                  <a:latin typeface="Arial"/>
                  <a:cs typeface="Arial"/>
                </a:rPr>
                <a:t> Fiberglass</a:t>
              </a:r>
            </a:p>
          </p:txBody>
        </p:sp>
        <p:sp>
          <p:nvSpPr>
            <p:cNvPr id="40" name="Rectangle 6"/>
            <p:cNvSpPr>
              <a:spLocks noChangeArrowheads="1"/>
            </p:cNvSpPr>
            <p:nvPr/>
          </p:nvSpPr>
          <p:spPr bwMode="auto">
            <a:xfrm>
              <a:off x="1470487" y="5954569"/>
              <a:ext cx="1712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hr-HR" sz="1000" b="1" dirty="0" smtClean="0">
                  <a:latin typeface="Arial"/>
                  <a:cs typeface="Arial"/>
                </a:rPr>
                <a:t>9870</a:t>
              </a:r>
              <a:r>
                <a:rPr lang="hr-HR" sz="1000" b="1" dirty="0">
                  <a:latin typeface="Arial"/>
                  <a:cs typeface="Arial"/>
                </a:rPr>
                <a:t>-447-SSADA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ADA Stainless Steel</a:t>
              </a:r>
            </a:p>
          </p:txBody>
        </p:sp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4670622" y="2929785"/>
              <a:ext cx="1712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-450-SS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Slotted Stainless Steel</a:t>
              </a:r>
            </a:p>
          </p:txBody>
        </p:sp>
        <p:sp>
          <p:nvSpPr>
            <p:cNvPr id="42" name="Rectangle 6"/>
            <p:cNvSpPr>
              <a:spLocks noChangeArrowheads="1"/>
            </p:cNvSpPr>
            <p:nvPr/>
          </p:nvSpPr>
          <p:spPr bwMode="auto">
            <a:xfrm>
              <a:off x="4670622" y="3740295"/>
              <a:ext cx="19636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-451-SSPA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Perforated Stainless Steel</a:t>
              </a:r>
            </a:p>
          </p:txBody>
        </p:sp>
        <p:sp>
          <p:nvSpPr>
            <p:cNvPr id="43" name="Rectangle 6"/>
            <p:cNvSpPr>
              <a:spLocks noChangeArrowheads="1"/>
            </p:cNvSpPr>
            <p:nvPr/>
          </p:nvSpPr>
          <p:spPr bwMode="auto">
            <a:xfrm>
              <a:off x="4670622" y="4410536"/>
              <a:ext cx="1712941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-491-HPP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Slotted Black Polypropylene</a:t>
              </a: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4670622" y="5227620"/>
              <a:ext cx="20304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-494-PADAB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ADA Black </a:t>
              </a:r>
              <a:r>
                <a:rPr lang="en-US" sz="1000" b="1" dirty="0" smtClean="0">
                  <a:latin typeface="Arial"/>
                  <a:cs typeface="Arial"/>
                </a:rPr>
                <a:t>Polypropylene</a:t>
              </a:r>
            </a:p>
            <a:p>
              <a:r>
                <a:rPr lang="en-US" sz="1000" b="1" dirty="0" smtClean="0">
                  <a:latin typeface="Arial"/>
                  <a:cs typeface="Arial"/>
                </a:rPr>
                <a:t>Available in Gray, Brick Red and Green colors.</a:t>
              </a:r>
              <a:endParaRPr lang="en-US" sz="1000" b="1" dirty="0">
                <a:latin typeface="Arial"/>
                <a:cs typeface="Arial"/>
              </a:endParaRPr>
            </a:p>
          </p:txBody>
        </p:sp>
        <p:sp>
          <p:nvSpPr>
            <p:cNvPr id="45" name="Rectangle 6"/>
            <p:cNvSpPr>
              <a:spLocks noChangeArrowheads="1"/>
            </p:cNvSpPr>
            <p:nvPr/>
          </p:nvSpPr>
          <p:spPr bwMode="auto">
            <a:xfrm>
              <a:off x="4670622" y="5971283"/>
              <a:ext cx="17129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Custom </a:t>
              </a:r>
              <a:r>
                <a:rPr lang="en-US" sz="1000" b="1" dirty="0">
                  <a:latin typeface="Arial"/>
                  <a:cs typeface="Arial"/>
                </a:rPr>
                <a:t>Image </a:t>
              </a:r>
              <a:r>
                <a:rPr lang="en-US" sz="1000" b="1" dirty="0" smtClean="0">
                  <a:latin typeface="Arial"/>
                  <a:cs typeface="Arial"/>
                </a:rPr>
                <a:t>Trench</a:t>
              </a:r>
            </a:p>
            <a:p>
              <a:r>
                <a:rPr lang="en-US" sz="1000" b="1" dirty="0" smtClean="0">
                  <a:latin typeface="Arial"/>
                  <a:cs typeface="Arial"/>
                </a:rPr>
                <a:t>Drain </a:t>
              </a:r>
              <a:r>
                <a:rPr lang="en-US" sz="1000" b="1" dirty="0">
                  <a:latin typeface="Arial"/>
                  <a:cs typeface="Arial"/>
                </a:rPr>
                <a:t>Grate</a:t>
              </a: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51651" y="2094000"/>
            <a:ext cx="773147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 dirty="0">
                <a:effectLst/>
                <a:latin typeface="Arial"/>
                <a:cs typeface="Arial"/>
              </a:rPr>
              <a:t>Light Duty, DIN </a:t>
            </a:r>
            <a:r>
              <a:rPr lang="en-US" sz="1200" b="1" dirty="0" smtClean="0">
                <a:effectLst/>
                <a:latin typeface="Arial"/>
                <a:cs typeface="Arial"/>
              </a:rPr>
              <a:t>19580 </a:t>
            </a:r>
            <a:r>
              <a:rPr lang="en-US" sz="1200" b="1" dirty="0">
                <a:effectLst/>
                <a:latin typeface="Arial"/>
                <a:cs typeface="Arial"/>
              </a:rPr>
              <a:t>Class A - 3,500 lbs. - 70 psi</a:t>
            </a:r>
          </a:p>
          <a:p>
            <a:pPr algn="ctr" eaLnBrk="1" hangingPunct="1"/>
            <a:r>
              <a:rPr lang="en-US" sz="1200" b="1" dirty="0">
                <a:effectLst/>
                <a:latin typeface="Arial"/>
                <a:cs typeface="Arial"/>
              </a:rPr>
              <a:t>Pedestrian, Wheelchair &amp; Bicycle Traffic</a:t>
            </a:r>
          </a:p>
        </p:txBody>
      </p:sp>
    </p:spTree>
    <p:extLst>
      <p:ext uri="{BB962C8B-B14F-4D97-AF65-F5344CB8AC3E}">
        <p14:creationId xmlns:p14="http://schemas.microsoft.com/office/powerpoint/2010/main" val="326596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859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9870 Grates – Heavy Duty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51651" y="2094000"/>
            <a:ext cx="773147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 dirty="0" smtClean="0">
                <a:effectLst/>
                <a:latin typeface="Arial"/>
                <a:cs typeface="Arial"/>
              </a:rPr>
              <a:t>Heavy </a:t>
            </a:r>
            <a:r>
              <a:rPr lang="en-US" sz="1200" b="1" dirty="0">
                <a:effectLst/>
                <a:latin typeface="Arial"/>
                <a:cs typeface="Arial"/>
              </a:rPr>
              <a:t>Duty, DIN </a:t>
            </a:r>
            <a:r>
              <a:rPr lang="en-US" sz="1200" b="1" dirty="0" smtClean="0">
                <a:effectLst/>
                <a:latin typeface="Arial"/>
                <a:cs typeface="Arial"/>
              </a:rPr>
              <a:t>19580 Class C </a:t>
            </a:r>
            <a:r>
              <a:rPr lang="en-US" sz="1200" b="1" dirty="0">
                <a:effectLst/>
                <a:latin typeface="Arial"/>
                <a:cs typeface="Arial"/>
              </a:rPr>
              <a:t>- </a:t>
            </a:r>
            <a:r>
              <a:rPr lang="en-US" sz="1200" b="1" dirty="0" smtClean="0">
                <a:effectLst/>
                <a:latin typeface="Arial"/>
                <a:cs typeface="Arial"/>
              </a:rPr>
              <a:t>56,000 </a:t>
            </a:r>
            <a:r>
              <a:rPr lang="en-US" sz="1200" b="1" dirty="0">
                <a:effectLst/>
                <a:latin typeface="Arial"/>
                <a:cs typeface="Arial"/>
              </a:rPr>
              <a:t>lbs. </a:t>
            </a:r>
            <a:r>
              <a:rPr lang="en-US" sz="1200" b="1" dirty="0" smtClean="0">
                <a:effectLst/>
                <a:latin typeface="Arial"/>
                <a:cs typeface="Arial"/>
              </a:rPr>
              <a:t>– 1,162 </a:t>
            </a:r>
            <a:r>
              <a:rPr lang="en-US" sz="1200" b="1" dirty="0">
                <a:effectLst/>
                <a:latin typeface="Arial"/>
                <a:cs typeface="Arial"/>
              </a:rPr>
              <a:t>psi</a:t>
            </a:r>
          </a:p>
          <a:p>
            <a:pPr algn="ctr"/>
            <a:r>
              <a:rPr lang="en-US" sz="1200" b="1" dirty="0" smtClean="0"/>
              <a:t>Commercial pneumatic </a:t>
            </a:r>
            <a:r>
              <a:rPr lang="en-US" sz="1200" b="1" dirty="0"/>
              <a:t>tire traffic patterns, forklifts, and tractor trailers</a:t>
            </a:r>
            <a:endParaRPr lang="en-US" sz="1200" b="1" dirty="0">
              <a:effectLst/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45759" y="2561683"/>
            <a:ext cx="6149612" cy="4022666"/>
            <a:chOff x="1545759" y="2561683"/>
            <a:chExt cx="6149612" cy="4022666"/>
          </a:xfrm>
        </p:grpSpPr>
        <p:pic>
          <p:nvPicPr>
            <p:cNvPr id="3" name="Picture 2" descr="load Class C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5"/>
            <a:stretch/>
          </p:blipFill>
          <p:spPr>
            <a:xfrm>
              <a:off x="1545759" y="2561683"/>
              <a:ext cx="6149612" cy="4022666"/>
            </a:xfrm>
            <a:prstGeom prst="rect">
              <a:avLst/>
            </a:prstGeom>
          </p:spPr>
        </p:pic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1604248" y="2871291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-405-GM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Mesh Galvanized Steel</a:t>
              </a:r>
            </a:p>
          </p:txBody>
        </p:sp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1604248" y="3540240"/>
              <a:ext cx="167944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-411-GPHD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Perforated Galvanized Steel</a:t>
              </a:r>
            </a:p>
          </p:txBody>
        </p:sp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1604248" y="4167407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-416-GS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Solid Galvanized Steel</a:t>
              </a:r>
            </a:p>
          </p:txBody>
        </p:sp>
        <p:sp>
          <p:nvSpPr>
            <p:cNvPr id="39" name="Rectangle 6"/>
            <p:cNvSpPr>
              <a:spLocks noChangeArrowheads="1"/>
            </p:cNvSpPr>
            <p:nvPr/>
          </p:nvSpPr>
          <p:spPr bwMode="auto">
            <a:xfrm>
              <a:off x="1604248" y="4921460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-425-GHD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Slotted Galvanized Steel</a:t>
              </a:r>
            </a:p>
          </p:txBody>
        </p:sp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4695773" y="2871291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-455-SSHD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Slotted Stainless Steel</a:t>
              </a:r>
            </a:p>
          </p:txBody>
        </p:sp>
        <p:sp>
          <p:nvSpPr>
            <p:cNvPr id="42" name="Rectangle 6"/>
            <p:cNvSpPr>
              <a:spLocks noChangeArrowheads="1"/>
            </p:cNvSpPr>
            <p:nvPr/>
          </p:nvSpPr>
          <p:spPr bwMode="auto">
            <a:xfrm>
              <a:off x="4695773" y="3463296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-465-SSP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Perforated Stainless Steel</a:t>
              </a:r>
            </a:p>
          </p:txBody>
        </p:sp>
        <p:sp>
          <p:nvSpPr>
            <p:cNvPr id="43" name="Rectangle 6"/>
            <p:cNvSpPr>
              <a:spLocks noChangeArrowheads="1"/>
            </p:cNvSpPr>
            <p:nvPr/>
          </p:nvSpPr>
          <p:spPr bwMode="auto">
            <a:xfrm>
              <a:off x="4695773" y="4181028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-479-MD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MOSAIC Ductile Iron</a:t>
              </a: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4681848" y="4824417"/>
              <a:ext cx="22683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-480-IW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Iron Wave</a:t>
              </a:r>
            </a:p>
          </p:txBody>
        </p:sp>
        <p:sp>
          <p:nvSpPr>
            <p:cNvPr id="45" name="Rectangle 6"/>
            <p:cNvSpPr>
              <a:spLocks noChangeArrowheads="1"/>
            </p:cNvSpPr>
            <p:nvPr/>
          </p:nvSpPr>
          <p:spPr bwMode="auto">
            <a:xfrm>
              <a:off x="4695773" y="5532303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9870-480-</a:t>
              </a:r>
              <a:r>
                <a:rPr lang="en-US" sz="1000" b="1" dirty="0">
                  <a:latin typeface="Arial"/>
                  <a:cs typeface="Arial"/>
                </a:rPr>
                <a:t>ID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Iron Decorative</a:t>
              </a: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1604248" y="5535396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-430-SSM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Mesh Stainless Steel</a:t>
              </a: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4695773" y="6050360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-492-RC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Resin Composite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974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859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9870 Grates – Extra Heavy Duty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51651" y="2094000"/>
            <a:ext cx="773147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de-DE" sz="1200" b="1" dirty="0" smtClean="0"/>
              <a:t>* Extra </a:t>
            </a:r>
            <a:r>
              <a:rPr lang="de-DE" sz="1200" b="1" dirty="0"/>
              <a:t>Heavy </a:t>
            </a:r>
            <a:r>
              <a:rPr lang="de-DE" sz="1200" b="1" dirty="0" err="1"/>
              <a:t>Duty</a:t>
            </a:r>
            <a:r>
              <a:rPr lang="de-DE" sz="1200" b="1" dirty="0"/>
              <a:t>, DIN 19580 Class E - 135,000 </a:t>
            </a:r>
            <a:r>
              <a:rPr lang="de-DE" sz="1200" b="1" dirty="0" err="1"/>
              <a:t>lbs</a:t>
            </a:r>
            <a:r>
              <a:rPr lang="de-DE" sz="1200" b="1" dirty="0"/>
              <a:t>. - 2,788 </a:t>
            </a:r>
            <a:r>
              <a:rPr lang="de-DE" sz="1200" b="1" dirty="0" err="1"/>
              <a:t>psi</a:t>
            </a:r>
            <a:endParaRPr lang="de-DE" sz="1200" b="1" dirty="0"/>
          </a:p>
          <a:p>
            <a:pPr algn="ctr"/>
            <a:r>
              <a:rPr lang="de-DE" sz="1200" b="1" dirty="0" smtClean="0"/>
              <a:t>Commercial </a:t>
            </a:r>
            <a:r>
              <a:rPr lang="de-DE" sz="1200" b="1" dirty="0"/>
              <a:t>solid </a:t>
            </a:r>
            <a:r>
              <a:rPr lang="de-DE" sz="1200" b="1" dirty="0" err="1"/>
              <a:t>tire</a:t>
            </a:r>
            <a:r>
              <a:rPr lang="de-DE" sz="1200" b="1" dirty="0"/>
              <a:t> </a:t>
            </a:r>
            <a:r>
              <a:rPr lang="de-DE" sz="1200" b="1" dirty="0" err="1"/>
              <a:t>traffic</a:t>
            </a:r>
            <a:r>
              <a:rPr lang="de-DE" sz="1200" b="1" dirty="0"/>
              <a:t> </a:t>
            </a:r>
            <a:r>
              <a:rPr lang="de-DE" sz="1200" b="1" dirty="0" err="1"/>
              <a:t>patterns</a:t>
            </a:r>
            <a:r>
              <a:rPr lang="de-DE" sz="1200" b="1" dirty="0"/>
              <a:t>, </a:t>
            </a:r>
            <a:r>
              <a:rPr lang="de-DE" sz="1200" b="1" dirty="0" err="1"/>
              <a:t>forklifts</a:t>
            </a:r>
            <a:r>
              <a:rPr lang="de-DE" sz="1200" b="1" dirty="0"/>
              <a:t> </a:t>
            </a:r>
            <a:r>
              <a:rPr lang="de-DE" sz="1200" b="1" dirty="0" err="1"/>
              <a:t>and</a:t>
            </a:r>
            <a:r>
              <a:rPr lang="de-DE" sz="1200" b="1" dirty="0"/>
              <a:t> </a:t>
            </a:r>
            <a:r>
              <a:rPr lang="de-DE" sz="1200" b="1" dirty="0" err="1" smtClean="0"/>
              <a:t>impacts</a:t>
            </a:r>
            <a:r>
              <a:rPr lang="de-DE" sz="1200" b="1" dirty="0"/>
              <a:t> </a:t>
            </a:r>
            <a:r>
              <a:rPr lang="de-DE" sz="1200" b="1" dirty="0" err="1" smtClean="0"/>
              <a:t>from</a:t>
            </a:r>
            <a:r>
              <a:rPr lang="de-DE" sz="1200" b="1" dirty="0" smtClean="0"/>
              <a:t> </a:t>
            </a:r>
            <a:r>
              <a:rPr lang="de-DE" sz="1200" b="1" dirty="0" err="1"/>
              <a:t>steel</a:t>
            </a:r>
            <a:r>
              <a:rPr lang="de-DE" sz="1200" b="1" dirty="0"/>
              <a:t> </a:t>
            </a:r>
            <a:r>
              <a:rPr lang="de-DE" sz="1200" b="1" dirty="0" err="1"/>
              <a:t>struts</a:t>
            </a:r>
            <a:r>
              <a:rPr lang="de-DE" sz="1200" b="1" dirty="0"/>
              <a:t> </a:t>
            </a:r>
            <a:r>
              <a:rPr lang="de-DE" sz="1200" b="1" dirty="0" err="1"/>
              <a:t>or</a:t>
            </a:r>
            <a:r>
              <a:rPr lang="de-DE" sz="1200" b="1" dirty="0"/>
              <a:t> </a:t>
            </a:r>
            <a:r>
              <a:rPr lang="de-DE" sz="1200" b="1" dirty="0" err="1"/>
              <a:t>metal</a:t>
            </a:r>
            <a:r>
              <a:rPr lang="de-DE" sz="1200" b="1" dirty="0"/>
              <a:t> </a:t>
            </a:r>
            <a:r>
              <a:rPr lang="de-DE" sz="1200" b="1" dirty="0" err="1"/>
              <a:t>wheels</a:t>
            </a:r>
            <a:r>
              <a:rPr lang="de-DE" sz="1200" b="1" dirty="0"/>
              <a:t>.</a:t>
            </a:r>
            <a:endParaRPr lang="en-US" sz="1200" b="1" dirty="0">
              <a:effectLst/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73865" y="2755856"/>
            <a:ext cx="4035552" cy="3306764"/>
            <a:chOff x="2573865" y="2755856"/>
            <a:chExt cx="4035552" cy="3306764"/>
          </a:xfrm>
        </p:grpSpPr>
        <p:pic>
          <p:nvPicPr>
            <p:cNvPr id="4" name="Picture 3" descr="load Class 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5" b="16591"/>
            <a:stretch/>
          </p:blipFill>
          <p:spPr>
            <a:xfrm>
              <a:off x="2573865" y="2755856"/>
              <a:ext cx="4035552" cy="3306764"/>
            </a:xfrm>
            <a:prstGeom prst="rect">
              <a:avLst/>
            </a:prstGeom>
          </p:spPr>
        </p:pic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3020724" y="3498454"/>
              <a:ext cx="191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-456D-MS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Solid Ductile Iron</a:t>
              </a:r>
            </a:p>
          </p:txBody>
        </p:sp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3020724" y="4367458"/>
              <a:ext cx="16794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-461-M</a:t>
              </a:r>
            </a:p>
            <a:p>
              <a:r>
                <a:rPr lang="en-US" sz="1000" b="1" dirty="0">
                  <a:latin typeface="Arial"/>
                  <a:cs typeface="Arial"/>
                </a:rPr>
                <a:t>Slotted Ductile Iron</a:t>
              </a:r>
            </a:p>
          </p:txBody>
        </p:sp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3020724" y="5280502"/>
              <a:ext cx="19136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9870</a:t>
              </a:r>
              <a:r>
                <a:rPr lang="en-US" sz="1000" b="1" dirty="0">
                  <a:latin typeface="Arial"/>
                  <a:cs typeface="Arial"/>
                </a:rPr>
                <a:t>-477-MADA</a:t>
              </a:r>
            </a:p>
          </p:txBody>
        </p:sp>
      </p:grp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206225" y="6091458"/>
            <a:ext cx="50045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* Only </a:t>
            </a:r>
            <a:r>
              <a:rPr lang="en-US" sz="1000" b="1" dirty="0">
                <a:latin typeface="Arial"/>
                <a:cs typeface="Arial"/>
              </a:rPr>
              <a:t>meets Class E Rating when used </a:t>
            </a:r>
            <a:r>
              <a:rPr lang="en-US" sz="1000" b="1" dirty="0" smtClean="0">
                <a:latin typeface="Arial"/>
                <a:cs typeface="Arial"/>
              </a:rPr>
              <a:t>with 9931 </a:t>
            </a:r>
            <a:r>
              <a:rPr lang="en-US" sz="1000" b="1" dirty="0">
                <a:latin typeface="Arial"/>
                <a:cs typeface="Arial"/>
              </a:rPr>
              <a:t>Series Ductile Iron Frame.</a:t>
            </a:r>
          </a:p>
        </p:txBody>
      </p:sp>
    </p:spTree>
    <p:extLst>
      <p:ext uri="{BB962C8B-B14F-4D97-AF65-F5344CB8AC3E}">
        <p14:creationId xmlns:p14="http://schemas.microsoft.com/office/powerpoint/2010/main" val="250879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71265" y="2234790"/>
            <a:ext cx="7731470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>
                <a:latin typeface="Arial"/>
                <a:cs typeface="Arial"/>
              </a:rPr>
              <a:t>For more information or help with Trench </a:t>
            </a:r>
            <a:r>
              <a:rPr lang="en-US" sz="1600" b="1" dirty="0" smtClean="0">
                <a:latin typeface="Arial"/>
                <a:cs typeface="Arial"/>
              </a:rPr>
              <a:t>Drain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questions</a:t>
            </a:r>
            <a:r>
              <a:rPr lang="en-US" sz="1600" b="1" dirty="0">
                <a:latin typeface="Arial"/>
                <a:cs typeface="Arial"/>
              </a:rPr>
              <a:t>/issues, please contact us at: 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617103" y="2918739"/>
            <a:ext cx="4952934" cy="31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600" b="1" dirty="0">
              <a:latin typeface="Arial"/>
              <a:cs typeface="Arial"/>
            </a:endParaRPr>
          </a:p>
          <a:p>
            <a:r>
              <a:rPr lang="en-US" sz="1600" b="1" i="1" dirty="0">
                <a:latin typeface="Arial"/>
                <a:cs typeface="Arial"/>
              </a:rPr>
              <a:t>Customer Service/Orders</a:t>
            </a:r>
          </a:p>
          <a:p>
            <a:r>
              <a:rPr lang="en-US" sz="1400" dirty="0" smtClean="0">
                <a:latin typeface="Arial"/>
                <a:cs typeface="Arial"/>
              </a:rPr>
              <a:t>    Ext</a:t>
            </a:r>
            <a:r>
              <a:rPr lang="en-US" sz="1400" dirty="0">
                <a:latin typeface="Arial"/>
                <a:cs typeface="Arial"/>
              </a:rPr>
              <a:t>. 235 Cathy, </a:t>
            </a:r>
            <a:r>
              <a:rPr lang="en-US" sz="1400" dirty="0">
                <a:latin typeface="Arial"/>
                <a:cs typeface="Arial"/>
                <a:hlinkClick r:id="rId2"/>
              </a:rPr>
              <a:t>cathy.vardaman@jrsmith.com</a:t>
            </a:r>
            <a:endParaRPr lang="en-US" sz="1400" dirty="0">
              <a:latin typeface="Arial"/>
              <a:cs typeface="Arial"/>
            </a:endParaRPr>
          </a:p>
          <a:p>
            <a:endParaRPr lang="en-US" sz="1600" b="1" i="1" dirty="0">
              <a:latin typeface="Arial"/>
              <a:cs typeface="Arial"/>
            </a:endParaRPr>
          </a:p>
          <a:p>
            <a:r>
              <a:rPr lang="en-US" sz="1600" b="1" i="1" dirty="0">
                <a:latin typeface="Arial"/>
                <a:cs typeface="Arial"/>
              </a:rPr>
              <a:t>Technical Information/Layout drawings</a:t>
            </a:r>
          </a:p>
          <a:p>
            <a:r>
              <a:rPr lang="en-US" sz="1400" dirty="0" smtClean="0">
                <a:latin typeface="Arial"/>
                <a:cs typeface="Arial"/>
              </a:rPr>
              <a:t>    Ext</a:t>
            </a:r>
            <a:r>
              <a:rPr lang="en-US" sz="1400" dirty="0">
                <a:latin typeface="Arial"/>
                <a:cs typeface="Arial"/>
              </a:rPr>
              <a:t>. 225 Pace, </a:t>
            </a:r>
            <a:r>
              <a:rPr lang="en-US" sz="1400" dirty="0">
                <a:latin typeface="Arial"/>
                <a:cs typeface="Arial"/>
                <a:hlinkClick r:id="rId3"/>
              </a:rPr>
              <a:t>pace.josey@jrsmith.com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   Ext</a:t>
            </a:r>
            <a:r>
              <a:rPr lang="en-US" sz="1400" dirty="0">
                <a:latin typeface="Arial"/>
                <a:cs typeface="Arial"/>
              </a:rPr>
              <a:t>. 283 Mike, </a:t>
            </a:r>
            <a:r>
              <a:rPr lang="en-US" sz="1400" dirty="0">
                <a:latin typeface="Arial"/>
                <a:cs typeface="Arial"/>
                <a:hlinkClick r:id="rId4"/>
              </a:rPr>
              <a:t>mike.donley@jrsmith.com</a:t>
            </a:r>
            <a:r>
              <a:rPr lang="en-US" sz="1400" dirty="0">
                <a:latin typeface="Arial"/>
                <a:cs typeface="Arial"/>
              </a:rPr>
              <a:t> </a:t>
            </a:r>
          </a:p>
          <a:p>
            <a:endParaRPr lang="en-US" sz="1600" b="1" dirty="0">
              <a:latin typeface="Arial"/>
              <a:cs typeface="Arial"/>
            </a:endParaRPr>
          </a:p>
          <a:p>
            <a:r>
              <a:rPr lang="en-US" sz="1600" b="1" i="1" dirty="0">
                <a:latin typeface="Arial"/>
                <a:cs typeface="Arial"/>
              </a:rPr>
              <a:t>Pricing/Technical/Market Information</a:t>
            </a:r>
          </a:p>
          <a:p>
            <a:r>
              <a:rPr lang="en-US" sz="1400" dirty="0" smtClean="0">
                <a:latin typeface="Arial"/>
                <a:cs typeface="Arial"/>
              </a:rPr>
              <a:t>    Ext</a:t>
            </a:r>
            <a:r>
              <a:rPr lang="en-US" sz="1400" dirty="0">
                <a:latin typeface="Arial"/>
                <a:cs typeface="Arial"/>
              </a:rPr>
              <a:t>. 302 Mario, </a:t>
            </a:r>
            <a:r>
              <a:rPr lang="en-US" sz="1400" dirty="0">
                <a:latin typeface="Arial"/>
                <a:cs typeface="Arial"/>
                <a:hlinkClick r:id="rId5"/>
              </a:rPr>
              <a:t>mario.stan@jrsmith.com</a:t>
            </a:r>
            <a:r>
              <a:rPr lang="en-US" sz="1400" dirty="0">
                <a:latin typeface="Arial"/>
                <a:cs typeface="Arial"/>
              </a:rPr>
              <a:t> </a:t>
            </a:r>
            <a:endParaRPr lang="en-US" sz="1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002658" y="5606919"/>
            <a:ext cx="7127202" cy="44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 anchorCtr="1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(800) GO-SMITH            (</a:t>
            </a:r>
            <a:r>
              <a:rPr lang="en-US" sz="1800" dirty="0">
                <a:latin typeface="Arial"/>
                <a:cs typeface="Arial"/>
              </a:rPr>
              <a:t>334) 277-8520</a:t>
            </a:r>
          </a:p>
        </p:txBody>
      </p:sp>
      <p:pic>
        <p:nvPicPr>
          <p:cNvPr id="22" name="Picture 21" descr="background wo logo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53"/>
          <a:stretch/>
        </p:blipFill>
        <p:spPr>
          <a:xfrm>
            <a:off x="-75199" y="6051028"/>
            <a:ext cx="9299619" cy="1027098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71265" y="6022305"/>
            <a:ext cx="7731470" cy="45140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sz="2000" b="1" dirty="0" err="1">
                <a:latin typeface="Arial"/>
                <a:cs typeface="Arial"/>
              </a:rPr>
              <a:t>www.jrsmith.com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12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nviro Flo II Syste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12"/>
            <a:ext cx="9144000" cy="6533216"/>
          </a:xfrm>
          <a:prstGeom prst="rect">
            <a:avLst/>
          </a:prstGeom>
        </p:spPr>
      </p:pic>
      <p:pic>
        <p:nvPicPr>
          <p:cNvPr id="10" name="Picture 9" descr="background wo logo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53"/>
          <a:stretch/>
        </p:blipFill>
        <p:spPr>
          <a:xfrm>
            <a:off x="-1" y="-18289"/>
            <a:ext cx="9224421" cy="107111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011791" y="1301565"/>
            <a:ext cx="5211587" cy="461665"/>
            <a:chOff x="2021862" y="1271239"/>
            <a:chExt cx="5211587" cy="461665"/>
          </a:xfrm>
        </p:grpSpPr>
        <p:sp>
          <p:nvSpPr>
            <p:cNvPr id="39" name="TextBox 38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42" name="Title 1"/>
          <p:cNvSpPr>
            <a:spLocks noGrp="1"/>
          </p:cNvSpPr>
          <p:nvPr>
            <p:ph type="ctrTitle"/>
          </p:nvPr>
        </p:nvSpPr>
        <p:spPr>
          <a:xfrm>
            <a:off x="4054354" y="2506732"/>
            <a:ext cx="3415422" cy="919135"/>
          </a:xfrm>
        </p:spPr>
        <p:txBody>
          <a:bodyPr/>
          <a:lstStyle/>
          <a:p>
            <a:pPr eaLnBrk="1" hangingPunct="1"/>
            <a:r>
              <a:rPr lang="en-US" sz="2400" b="1" dirty="0">
                <a:latin typeface="Arial"/>
                <a:cs typeface="Arial"/>
              </a:rPr>
              <a:t>THANK YOU </a:t>
            </a:r>
            <a:r>
              <a:rPr lang="en-US" sz="1800" b="1" dirty="0" smtClean="0">
                <a:latin typeface="Arial"/>
                <a:cs typeface="Arial"/>
              </a:rPr>
              <a:t/>
            </a:r>
            <a:br>
              <a:rPr lang="en-US" sz="1800" b="1" dirty="0" smtClean="0">
                <a:latin typeface="Arial"/>
                <a:cs typeface="Arial"/>
              </a:rPr>
            </a:br>
            <a:r>
              <a:rPr lang="en-US" sz="1800" b="1" dirty="0" smtClean="0">
                <a:latin typeface="Arial"/>
                <a:cs typeface="Arial"/>
              </a:rPr>
              <a:t>FOR </a:t>
            </a:r>
            <a:r>
              <a:rPr lang="en-US" sz="1800" b="1" dirty="0">
                <a:latin typeface="Arial"/>
                <a:cs typeface="Arial"/>
              </a:rPr>
              <a:t>YOUR TIME!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9416" y="10438"/>
            <a:ext cx="4192438" cy="1002276"/>
            <a:chOff x="409416" y="10438"/>
            <a:chExt cx="4192438" cy="1002276"/>
          </a:xfrm>
        </p:grpSpPr>
        <p:sp>
          <p:nvSpPr>
            <p:cNvPr id="43" name="Rectangle 2"/>
            <p:cNvSpPr txBox="1">
              <a:spLocks noChangeArrowheads="1"/>
            </p:cNvSpPr>
            <p:nvPr/>
          </p:nvSpPr>
          <p:spPr bwMode="auto">
            <a:xfrm>
              <a:off x="1136342" y="292864"/>
              <a:ext cx="3465512" cy="71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normAutofit/>
            </a:bodyPr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tx1"/>
                  </a:solidFill>
                  <a:effectLst/>
                  <a:latin typeface="Tahoma" pitchFamily="34" charset="0"/>
                  <a:ea typeface="+mj-ea"/>
                  <a:cs typeface="Tahoma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112" charset="0"/>
                  <a:cs typeface="Tahoma" pitchFamily="112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112" charset="0"/>
                  <a:cs typeface="Tahoma" pitchFamily="112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112" charset="0"/>
                  <a:cs typeface="Tahoma" pitchFamily="112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112" charset="0"/>
                  <a:cs typeface="Tahoma" pitchFamily="112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112" charset="0"/>
                  <a:cs typeface="Tahoma" pitchFamily="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112" charset="0"/>
                  <a:cs typeface="Tahoma" pitchFamily="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112" charset="0"/>
                  <a:cs typeface="Tahoma" pitchFamily="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112" charset="0"/>
                  <a:cs typeface="Tahoma" pitchFamily="112" charset="0"/>
                </a:defRPr>
              </a:lvl9pPr>
            </a:lstStyle>
            <a:p>
              <a:pPr algn="l">
                <a:defRPr/>
              </a:pPr>
              <a:r>
                <a:rPr lang="en-US" sz="2000" dirty="0" smtClean="0">
                  <a:latin typeface="Arial"/>
                  <a:ea typeface="Tahoma" pitchFamily="34" charset="0"/>
                  <a:cs typeface="Arial"/>
                </a:rPr>
                <a:t>JAY R. SMITH MFG. CO.</a:t>
              </a:r>
            </a:p>
            <a:p>
              <a:pPr algn="l">
                <a:defRPr/>
              </a:pPr>
              <a:r>
                <a:rPr lang="en-US" sz="1200" dirty="0">
                  <a:latin typeface="Arial"/>
                  <a:cs typeface="Arial"/>
                </a:rPr>
                <a:t>Member of Morris Group </a:t>
              </a:r>
              <a:r>
                <a:rPr lang="en-US" sz="1200" dirty="0" smtClean="0">
                  <a:latin typeface="Arial"/>
                  <a:cs typeface="Arial"/>
                </a:rPr>
                <a:t>International</a:t>
              </a:r>
            </a:p>
            <a:p>
              <a:pPr algn="l">
                <a:defRPr/>
              </a:pPr>
              <a:endParaRPr lang="en-US" sz="1200" dirty="0">
                <a:latin typeface="Arial"/>
                <a:cs typeface="Arial"/>
              </a:endParaRPr>
            </a:p>
          </p:txBody>
        </p:sp>
        <p:pic>
          <p:nvPicPr>
            <p:cNvPr id="44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16" y="10438"/>
              <a:ext cx="726926" cy="1002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4613777" y="76200"/>
            <a:ext cx="4126028" cy="97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9pPr>
          </a:lstStyle>
          <a:p>
            <a:pPr algn="l">
              <a:lnSpc>
                <a:spcPct val="120000"/>
              </a:lnSpc>
              <a:defRPr/>
            </a:pPr>
            <a:r>
              <a:rPr lang="en-US" sz="1200" dirty="0" smtClean="0">
                <a:latin typeface="Arial"/>
                <a:cs typeface="Arial"/>
              </a:rPr>
              <a:t>Plumbing and Drainage Products</a:t>
            </a:r>
          </a:p>
          <a:p>
            <a:pPr algn="l">
              <a:lnSpc>
                <a:spcPct val="120000"/>
              </a:lnSpc>
              <a:defRPr/>
            </a:pPr>
            <a:r>
              <a:rPr lang="en-US" sz="1200" dirty="0" smtClean="0">
                <a:latin typeface="Arial"/>
                <a:cs typeface="Arial"/>
              </a:rPr>
              <a:t>P.O. Box 3237</a:t>
            </a:r>
          </a:p>
          <a:p>
            <a:pPr algn="l">
              <a:lnSpc>
                <a:spcPct val="120000"/>
              </a:lnSpc>
              <a:defRPr/>
            </a:pPr>
            <a:r>
              <a:rPr lang="en-US" sz="1200" dirty="0" smtClean="0">
                <a:latin typeface="Arial"/>
                <a:cs typeface="Arial"/>
              </a:rPr>
              <a:t>Montgomery, AL 36109-0237</a:t>
            </a:r>
          </a:p>
        </p:txBody>
      </p:sp>
      <p:pic>
        <p:nvPicPr>
          <p:cNvPr id="47" name="Picture 46" descr="background wo logo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53"/>
          <a:stretch/>
        </p:blipFill>
        <p:spPr>
          <a:xfrm>
            <a:off x="-1" y="6417232"/>
            <a:ext cx="9224421" cy="660894"/>
          </a:xfrm>
          <a:prstGeom prst="rect">
            <a:avLst/>
          </a:prstGeom>
        </p:spPr>
      </p:pic>
      <p:sp>
        <p:nvSpPr>
          <p:cNvPr id="46" name="Rectangle 2"/>
          <p:cNvSpPr txBox="1">
            <a:spLocks noChangeArrowheads="1"/>
          </p:cNvSpPr>
          <p:nvPr/>
        </p:nvSpPr>
        <p:spPr bwMode="auto">
          <a:xfrm>
            <a:off x="1061143" y="6330334"/>
            <a:ext cx="7127202" cy="44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 anchorCtr="1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112" charset="0"/>
                <a:cs typeface="Tahoma" pitchFamily="112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sz="1600" dirty="0" smtClean="0">
                <a:latin typeface="Arial"/>
                <a:cs typeface="Arial"/>
              </a:rPr>
              <a:t>Tel. 800-GO-SMITH                     </a:t>
            </a:r>
            <a:r>
              <a:rPr lang="en-US" sz="1600" dirty="0" err="1" smtClean="0">
                <a:latin typeface="Arial"/>
                <a:cs typeface="Arial"/>
              </a:rPr>
              <a:t>www.jrsmith.com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7327733" y="5147156"/>
            <a:ext cx="1816267" cy="1353636"/>
          </a:xfrm>
          <a:prstGeom prst="ellipse">
            <a:avLst/>
          </a:prstGeom>
          <a:solidFill>
            <a:srgbClr val="FFFDE0"/>
          </a:solidFill>
          <a:effectLst>
            <a:glow>
              <a:srgbClr val="FFFDE0"/>
            </a:glow>
            <a:outerShdw blurRad="40000" dist="23000" dir="5400000" rotWithShape="0">
              <a:srgbClr val="000000">
                <a:alpha val="35000"/>
              </a:srgbClr>
            </a:outerShdw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GI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741" y="5414543"/>
            <a:ext cx="1237280" cy="6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24227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New Features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569919" y="2338470"/>
            <a:ext cx="4012956" cy="67514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Rebar Anchor Lock Down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8251" y="2689196"/>
            <a:ext cx="7853545" cy="3768572"/>
            <a:chOff x="618251" y="2689196"/>
            <a:chExt cx="7853545" cy="3768572"/>
          </a:xfrm>
        </p:grpSpPr>
        <p:pic>
          <p:nvPicPr>
            <p:cNvPr id="12" name="Picture 11" descr="Rebar Mount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52" b="2362"/>
            <a:stretch/>
          </p:blipFill>
          <p:spPr>
            <a:xfrm>
              <a:off x="2928945" y="2689196"/>
              <a:ext cx="5542851" cy="3768572"/>
            </a:xfrm>
            <a:prstGeom prst="rect">
              <a:avLst/>
            </a:prstGeom>
          </p:spPr>
        </p:pic>
        <p:pic>
          <p:nvPicPr>
            <p:cNvPr id="17" name="Picture 16" descr="rebar and end ca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51" y="2945174"/>
              <a:ext cx="3194739" cy="2547804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678291" y="5661740"/>
            <a:ext cx="2839601" cy="67514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Integral Rebar Mount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11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New Features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5046" y="2107558"/>
            <a:ext cx="7850261" cy="4498820"/>
            <a:chOff x="635046" y="2107558"/>
            <a:chExt cx="7850261" cy="4498820"/>
          </a:xfrm>
        </p:grpSpPr>
        <p:pic>
          <p:nvPicPr>
            <p:cNvPr id="3" name="Picture 2" descr="Paver Friendly Fram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7404" r="11291" b="13298"/>
            <a:stretch/>
          </p:blipFill>
          <p:spPr>
            <a:xfrm>
              <a:off x="635046" y="2107558"/>
              <a:ext cx="7850261" cy="4498820"/>
            </a:xfrm>
            <a:prstGeom prst="rect">
              <a:avLst/>
            </a:prstGeom>
          </p:spPr>
        </p:pic>
        <p:sp>
          <p:nvSpPr>
            <p:cNvPr id="13" name="Title 1"/>
            <p:cNvSpPr txBox="1">
              <a:spLocks/>
            </p:cNvSpPr>
            <p:nvPr/>
          </p:nvSpPr>
          <p:spPr>
            <a:xfrm>
              <a:off x="3928502" y="3378739"/>
              <a:ext cx="2546946" cy="675143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Paver Friendly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Frame</a:t>
              </a:r>
              <a:endPara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2999583" y="3917892"/>
              <a:ext cx="1459257" cy="12248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40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New Features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pic>
        <p:nvPicPr>
          <p:cNvPr id="3" name="Picture 2" descr="locking channels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1" b="88325" l="167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1" t="8284" r="3808" b="4741"/>
          <a:stretch/>
        </p:blipFill>
        <p:spPr>
          <a:xfrm>
            <a:off x="4556118" y="2229146"/>
            <a:ext cx="3918375" cy="425564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53944" y="3528054"/>
            <a:ext cx="3604899" cy="29567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4592" indent="-164592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Mechanical interlocking joint.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64592" indent="-164592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Alignment integrity maintained.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64592" indent="-164592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With proper sealant, provides a watertight connection.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64592" indent="-164592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No clips or screws needed.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1258" y="2420774"/>
            <a:ext cx="4012956" cy="1362017"/>
            <a:chOff x="935010" y="2474815"/>
            <a:chExt cx="4012956" cy="687408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935010" y="2487080"/>
              <a:ext cx="4012956" cy="675143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Enviro-Loc</a:t>
              </a:r>
              <a:endParaRPr lang="en-US" sz="2400" b="1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endParaRPr lang="en-US" sz="1050" b="1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r>
                <a:rPr lang="en-US" sz="18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Tongue &amp; Groove Connections</a:t>
              </a:r>
              <a:endParaRPr lang="en-US" sz="18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659205" y="2474815"/>
              <a:ext cx="3139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Lucida Grande"/>
                  <a:ea typeface="Lucida Grande"/>
                  <a:cs typeface="Lucida Grande"/>
                </a:rPr>
                <a:t>®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0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New Features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991212" y="4166358"/>
            <a:ext cx="3326558" cy="108902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4592" indent="-164592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Provides vertical and horizontal adjustments for quick and easy leveling.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10698" y="2131979"/>
            <a:ext cx="7507072" cy="4477976"/>
            <a:chOff x="810698" y="2131979"/>
            <a:chExt cx="7507072" cy="4477976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4583913" y="3104715"/>
              <a:ext cx="3733857" cy="1186895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9849 </a:t>
              </a:r>
              <a:r>
                <a:rPr lang="en-US" sz="2400" b="1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Rante</a:t>
              </a:r>
              <a:r>
                <a:rPr lang="en-US" sz="2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-Arrow Mount</a:t>
              </a:r>
            </a:p>
          </p:txBody>
        </p:sp>
        <p:pic>
          <p:nvPicPr>
            <p:cNvPr id="11" name="Picture 10" descr="Rante Arrow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88"/>
            <a:stretch/>
          </p:blipFill>
          <p:spPr>
            <a:xfrm>
              <a:off x="810698" y="2131979"/>
              <a:ext cx="3696786" cy="4477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6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New Features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775026" y="4166358"/>
            <a:ext cx="3326558" cy="108902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4592" indent="-164592" algn="l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The vertical outlet attaches to the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Enviro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-Flo II accessory rail to create an outlet anywhere on the channel.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8307" y="2245407"/>
            <a:ext cx="7333277" cy="4084253"/>
            <a:chOff x="768307" y="2245407"/>
            <a:chExt cx="7333277" cy="4084253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4696652" y="3104715"/>
              <a:ext cx="3404932" cy="539047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No-Hub Outlet</a:t>
              </a:r>
            </a:p>
          </p:txBody>
        </p:sp>
        <p:pic>
          <p:nvPicPr>
            <p:cNvPr id="12" name="Picture 11" descr="No Hub Outle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07" y="2245407"/>
              <a:ext cx="3804044" cy="4084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68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9930 Trench Drain System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023394" y="2271288"/>
            <a:ext cx="3383683" cy="44582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2024" indent="-192024" algn="l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System Length 65’-7 ½”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100" dirty="0" smtClean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Up </a:t>
            </a:r>
            <a:r>
              <a:rPr lang="en-US" sz="1600" dirty="0">
                <a:latin typeface="Arial"/>
                <a:cs typeface="Arial"/>
              </a:rPr>
              <a:t>to 20 sloping and 20 neutral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1 </a:t>
            </a:r>
            <a:r>
              <a:rPr lang="en-US" sz="1600" dirty="0">
                <a:latin typeface="Arial"/>
                <a:cs typeface="Arial"/>
              </a:rPr>
              <a:t>Meter recycled polypropylene channels.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1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Pre-sloped sections are sloped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at </a:t>
            </a:r>
            <a:r>
              <a:rPr lang="en-US" sz="1600" dirty="0">
                <a:latin typeface="Arial"/>
                <a:cs typeface="Arial"/>
              </a:rPr>
              <a:t>.06%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1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Male and Female tongue and groove </a:t>
            </a:r>
            <a:r>
              <a:rPr lang="en-US" sz="1600" dirty="0" smtClean="0">
                <a:latin typeface="Arial"/>
                <a:cs typeface="Arial"/>
              </a:rPr>
              <a:t>connectors with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no clips</a:t>
            </a:r>
            <a:b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or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screws needed.</a:t>
            </a:r>
          </a:p>
          <a:p>
            <a:pPr algn="l"/>
            <a:endParaRPr lang="en-US" sz="11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Universal shallow or deep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end </a:t>
            </a:r>
            <a:r>
              <a:rPr lang="en-US" sz="1600" dirty="0">
                <a:latin typeface="Arial"/>
                <a:cs typeface="Arial"/>
              </a:rPr>
              <a:t>caps available as well as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 </a:t>
            </a:r>
            <a:r>
              <a:rPr lang="en-US" sz="1600" dirty="0">
                <a:latin typeface="Arial"/>
                <a:cs typeface="Arial"/>
              </a:rPr>
              <a:t>4” outlet cap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983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r="1882"/>
          <a:stretch/>
        </p:blipFill>
        <p:spPr>
          <a:xfrm>
            <a:off x="635047" y="2118179"/>
            <a:ext cx="4312523" cy="449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4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9930 Trench Drain System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983386" y="2290242"/>
            <a:ext cx="3336292" cy="44582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2024" indent="-192024" algn="l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System Length 65’-7 ½”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 err="1" smtClean="0">
                <a:latin typeface="Arial"/>
                <a:cs typeface="Arial"/>
              </a:rPr>
              <a:t>Quicklok</a:t>
            </a:r>
            <a:r>
              <a:rPr lang="en-US" sz="1600" baseline="30000" dirty="0">
                <a:latin typeface="Arial"/>
                <a:cs typeface="Arial"/>
              </a:rPr>
              <a:t>®</a:t>
            </a:r>
            <a:r>
              <a:rPr lang="en-US" sz="1600" dirty="0">
                <a:latin typeface="Arial"/>
                <a:cs typeface="Arial"/>
              </a:rPr>
              <a:t> grates </a:t>
            </a:r>
            <a:r>
              <a:rPr lang="en-US" sz="1600" dirty="0" smtClean="0">
                <a:latin typeface="Arial"/>
                <a:cs typeface="Arial"/>
              </a:rPr>
              <a:t>standard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Integral Rebar or </a:t>
            </a:r>
            <a:r>
              <a:rPr lang="en-US" sz="1600" dirty="0" err="1" smtClean="0">
                <a:latin typeface="Arial"/>
                <a:cs typeface="Arial"/>
              </a:rPr>
              <a:t>Rante</a:t>
            </a:r>
            <a:r>
              <a:rPr lang="en-US" sz="1600" dirty="0" smtClean="0">
                <a:latin typeface="Arial"/>
                <a:cs typeface="Arial"/>
              </a:rPr>
              <a:t>-Arrow </a:t>
            </a:r>
            <a:r>
              <a:rPr lang="en-US" sz="1600" dirty="0">
                <a:latin typeface="Arial"/>
                <a:cs typeface="Arial"/>
              </a:rPr>
              <a:t>Mounting </a:t>
            </a:r>
            <a:r>
              <a:rPr lang="en-US" sz="1600" dirty="0" smtClean="0">
                <a:latin typeface="Arial"/>
                <a:cs typeface="Arial"/>
              </a:rPr>
              <a:t>System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Make adjustments and connections in the field with adapters and accessories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Load Class C with appropriate </a:t>
            </a:r>
            <a:r>
              <a:rPr lang="en-US" sz="1600" dirty="0" smtClean="0">
                <a:latin typeface="Arial"/>
                <a:cs typeface="Arial"/>
              </a:rPr>
              <a:t>grating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No-Hub outlet adaptor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" name="Picture 10" descr="983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r="1882"/>
          <a:stretch/>
        </p:blipFill>
        <p:spPr>
          <a:xfrm>
            <a:off x="635047" y="2148087"/>
            <a:ext cx="4312523" cy="449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7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7" y="1614621"/>
            <a:ext cx="7850261" cy="533466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9931 Trench Drain System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0183" y="1139445"/>
            <a:ext cx="5211587" cy="461665"/>
            <a:chOff x="2021862" y="1271239"/>
            <a:chExt cx="5211587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21862" y="1271239"/>
              <a:ext cx="5211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Enviro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-Flo</a:t>
              </a:r>
              <a:r>
                <a:rPr lang="en-US" sz="2400" b="1" baseline="30000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  </a:t>
              </a:r>
              <a:r>
                <a:rPr lang="en-US" sz="2400" b="1" dirty="0" smtClean="0">
                  <a:effectLst>
                    <a:reflection blurRad="6350" stA="27000" endA="900" endPos="43000" dir="5400000" sy="-100000" algn="bl" rotWithShape="0"/>
                  </a:effectLst>
                  <a:latin typeface="Arial"/>
                  <a:cs typeface="Arial"/>
                </a:rPr>
                <a:t>II Trench Drain Series</a:t>
              </a:r>
              <a:endParaRPr lang="en-US" sz="2400" b="1" dirty="0">
                <a:effectLst>
                  <a:reflection blurRad="6350" stA="27000" endA="900" endPos="43000" dir="5400000" sy="-100000" algn="bl" rotWithShape="0"/>
                </a:effectLst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49571" y="1280119"/>
              <a:ext cx="295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Arial"/>
                  <a:cs typeface="Arial"/>
                </a:rPr>
                <a:t>®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042350" y="2290242"/>
            <a:ext cx="3336292" cy="44582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System Length 65’-7 ½</a:t>
            </a:r>
            <a:r>
              <a:rPr lang="en-US" sz="1600" dirty="0" smtClean="0">
                <a:latin typeface="Arial"/>
                <a:cs typeface="Arial"/>
              </a:rPr>
              <a:t>”</a:t>
            </a:r>
          </a:p>
          <a:p>
            <a:pPr marL="192024" indent="-192024" algn="l">
              <a:buFont typeface="Arial"/>
              <a:buChar char="•"/>
            </a:pPr>
            <a:endParaRPr lang="en-US" sz="1100" dirty="0" smtClean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Uses </a:t>
            </a:r>
            <a:r>
              <a:rPr lang="en-US" sz="1600" dirty="0">
                <a:latin typeface="Arial"/>
                <a:cs typeface="Arial"/>
              </a:rPr>
              <a:t>9930 channel with the addition of ductile iron frames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>
                <a:latin typeface="Arial"/>
                <a:cs typeface="Arial"/>
              </a:rPr>
              <a:t>ductile iron slotted grates.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1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Up to 20 sloping and 20 neutral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1 </a:t>
            </a:r>
            <a:r>
              <a:rPr lang="en-US" sz="1600" dirty="0">
                <a:latin typeface="Arial"/>
                <a:cs typeface="Arial"/>
              </a:rPr>
              <a:t>Meter recycled polypropylene channels.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1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Suitable for hard wheel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forklift use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100" dirty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Pre-sloped sections are 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sloped at </a:t>
            </a:r>
            <a:r>
              <a:rPr lang="en-US" sz="1600" dirty="0">
                <a:latin typeface="Arial"/>
                <a:cs typeface="Arial"/>
              </a:rPr>
              <a:t>.06%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200" dirty="0" smtClean="0">
              <a:latin typeface="Arial"/>
              <a:cs typeface="Arial"/>
            </a:endParaRPr>
          </a:p>
          <a:p>
            <a:pPr marL="192024" indent="-192024" algn="l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No-Hub outlet adaptor</a:t>
            </a:r>
          </a:p>
          <a:p>
            <a:pPr marL="192024" indent="-192024" algn="l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98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-1543" r="18166"/>
          <a:stretch/>
        </p:blipFill>
        <p:spPr>
          <a:xfrm>
            <a:off x="635047" y="2062792"/>
            <a:ext cx="4312523" cy="45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5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875</Words>
  <Application>Microsoft Macintosh PowerPoint</Application>
  <PresentationFormat>On-screen Show (4:3)</PresentationFormat>
  <Paragraphs>202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New Features</vt:lpstr>
      <vt:lpstr>New Features</vt:lpstr>
      <vt:lpstr>New Features</vt:lpstr>
      <vt:lpstr>New Features</vt:lpstr>
      <vt:lpstr>New Features</vt:lpstr>
      <vt:lpstr>9930 Trench Drain System</vt:lpstr>
      <vt:lpstr>9930 Trench Drain System</vt:lpstr>
      <vt:lpstr>9931 Trench Drain System</vt:lpstr>
      <vt:lpstr>9931 Trench Drain System</vt:lpstr>
      <vt:lpstr>Accessories</vt:lpstr>
      <vt:lpstr>Accessories</vt:lpstr>
      <vt:lpstr>Accessories</vt:lpstr>
      <vt:lpstr>Accessories</vt:lpstr>
      <vt:lpstr>9870 Grates – Light Duty</vt:lpstr>
      <vt:lpstr>9870 Grates – Heavy Duty</vt:lpstr>
      <vt:lpstr>9870 Grates – Extra Heavy Duty</vt:lpstr>
      <vt:lpstr>PowerPoint Presentation</vt:lpstr>
      <vt:lpstr>THANK YOU  FOR YOUR TIME!</vt:lpstr>
    </vt:vector>
  </TitlesOfParts>
  <Company>Jay R Smith Mfg 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Mullikin</dc:creator>
  <cp:lastModifiedBy>Matt Mullikin</cp:lastModifiedBy>
  <cp:revision>56</cp:revision>
  <dcterms:created xsi:type="dcterms:W3CDTF">2013-07-12T20:39:02Z</dcterms:created>
  <dcterms:modified xsi:type="dcterms:W3CDTF">2013-07-22T18:49:44Z</dcterms:modified>
</cp:coreProperties>
</file>