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CA831-03AD-40C0-9C0B-2A0B50DF66AC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19E3D-8730-46A1-8D40-75D6101818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5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9E3D-8730-46A1-8D40-75D61018181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6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7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8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1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0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0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0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5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1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06B9-627B-4C30-98D1-498BF4EC8E89}" type="datetimeFigureOut">
              <a:rPr lang="en-US" smtClean="0"/>
              <a:t>8/19/2014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E149-7D82-47B5-9068-FEC9AC120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8918" y="2133600"/>
            <a:ext cx="3676126" cy="461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NHOLLOWAY\Pictures\Letterheads\Jay R. Smith Letterhe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14"/>
          <a:stretch/>
        </p:blipFill>
        <p:spPr bwMode="auto">
          <a:xfrm>
            <a:off x="7256929" y="76200"/>
            <a:ext cx="1658471" cy="22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9538" r="3231" b="11077"/>
          <a:stretch/>
        </p:blipFill>
        <p:spPr bwMode="auto">
          <a:xfrm>
            <a:off x="0" y="76200"/>
            <a:ext cx="49042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518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9A672E"/>
                </a:solidFill>
                <a:latin typeface="Eras Demi ITC" panose="020B0805030504020804" pitchFamily="34" charset="0"/>
              </a:rPr>
              <a:t>SALES PRESENTATION</a:t>
            </a:r>
            <a:r>
              <a:rPr lang="en-US" sz="2400" dirty="0" smtClean="0">
                <a:solidFill>
                  <a:srgbClr val="9A672E"/>
                </a:solidFill>
                <a:latin typeface="Eras Demi ITC" panose="020B08050305040208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66800" y="5692914"/>
            <a:ext cx="8382000" cy="70788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WATER CLOSET SUPPORTS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267200"/>
            <a:ext cx="198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0211Y-M54-XX</a:t>
            </a:r>
            <a:endParaRPr lang="en-US" sz="9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5443210"/>
            <a:ext cx="99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0240Y-M54-XX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41957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73693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…MORE FEATURES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8288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" panose="02060603020205020403" pitchFamily="18" charset="0"/>
              </a:rPr>
              <a:t>Typical SMITH Fixture Support with Waste Fitting </a:t>
            </a:r>
            <a:r>
              <a:rPr lang="en-US" sz="2400" b="1" u="sng" dirty="0" smtClean="0">
                <a:solidFill>
                  <a:srgbClr val="9A672E"/>
                </a:solidFill>
                <a:latin typeface="Rockwell" panose="02060603020205020403" pitchFamily="18" charset="0"/>
              </a:rPr>
              <a:t>QUARTERBACK</a:t>
            </a:r>
            <a:r>
              <a:rPr lang="en-US" altLang="en-US" i="1" baseline="30000" dirty="0" smtClean="0"/>
              <a:t>®</a:t>
            </a:r>
            <a:endParaRPr lang="en-US" altLang="en-US" i="1" baseline="30000" dirty="0"/>
          </a:p>
          <a:p>
            <a:endParaRPr lang="en-US" b="1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590" t="5405" r="4663" b="40541"/>
          <a:stretch/>
        </p:blipFill>
        <p:spPr>
          <a:xfrm>
            <a:off x="3173392" y="3352800"/>
            <a:ext cx="6046808" cy="306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9645" y="3113590"/>
            <a:ext cx="3557828" cy="32872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7937" y="2827412"/>
            <a:ext cx="1876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Figure No. 0211Y-M58-M54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846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76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BATTERY PREFABRICATION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200"/>
            <a:ext cx="3200400" cy="28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106" y="2362200"/>
            <a:ext cx="3273425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199286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" panose="02060603020205020403" pitchFamily="18" charset="0"/>
              </a:rPr>
              <a:t>0200 Water Closet Support Saves </a:t>
            </a: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TIME</a:t>
            </a:r>
            <a:r>
              <a:rPr lang="en-US" b="1" dirty="0" smtClean="0">
                <a:latin typeface="Rockwell" panose="02060603020205020403" pitchFamily="18" charset="0"/>
              </a:rPr>
              <a:t> &amp; </a:t>
            </a: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LABOR</a:t>
            </a:r>
            <a:endParaRPr lang="en-US" b="1" dirty="0">
              <a:solidFill>
                <a:srgbClr val="9A672E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105400"/>
            <a:ext cx="3889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Rockwell" panose="02060603020205020403" pitchFamily="18" charset="0"/>
              </a:rPr>
              <a:t>-M54 Side Mounted Leg</a:t>
            </a:r>
            <a:endParaRPr lang="en-US" sz="1600" b="1" i="1" dirty="0"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51054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Rockwell" panose="02060603020205020403" pitchFamily="18" charset="0"/>
              </a:rPr>
              <a:t>-</a:t>
            </a:r>
            <a:r>
              <a:rPr lang="en-US" sz="1600" b="1" i="1" dirty="0" smtClean="0">
                <a:latin typeface="Rockwell" panose="02060603020205020403" pitchFamily="18" charset="0"/>
              </a:rPr>
              <a:t>M54-M58 Faceplate w/ “O” Ring Seal</a:t>
            </a:r>
            <a:endParaRPr lang="en-US" sz="1600" i="1" dirty="0"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73005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SYMMETRIC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Increased load-bearing.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Half inch incremental markings for quick rough-in.</a:t>
            </a:r>
            <a:endParaRPr lang="en-US" sz="1400" dirty="0">
              <a:latin typeface="Rockwell" panose="020606030202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520154"/>
            <a:ext cx="419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ADJUSTABLE coupling, nipple, and test cap.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New FACEPLATE adjustment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Rockwell" panose="02060603020205020403" pitchFamily="18" charset="0"/>
              </a:rPr>
              <a:t>ENHANCED sealing with faceplate “O” Ring. </a:t>
            </a:r>
            <a:endParaRPr lang="en-US" sz="1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8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OPTIONAL ACCESSORIES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81400"/>
            <a:ext cx="396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SUFFIX –M12 EXPOSED FLUSH VALVE SUPPORT</a:t>
            </a:r>
            <a:endParaRPr lang="en-US" sz="1200" dirty="0" smtClean="0">
              <a:latin typeface="Rockwell" panose="02060603020205020403" pitchFamily="18" charset="0"/>
            </a:endParaRP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Redesigned with greater strength, a stronger angle clip, and a more rigid stud.</a:t>
            </a:r>
            <a:endParaRPr lang="en-US" sz="1200" dirty="0">
              <a:latin typeface="Rockwell" panose="020606030202050204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975" y="3581400"/>
            <a:ext cx="510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SUFFIX –M40 WATER CLOSET SUPPORT FOR WIDE PIPE CHASE</a:t>
            </a: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Provides a set of feet behind wall for extra rigidity. </a:t>
            </a: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An alignment yoke ensures proper nipple alignment.</a:t>
            </a:r>
            <a:endParaRPr lang="en-US" sz="1200" dirty="0">
              <a:latin typeface="Rockwell" panose="020606030202050204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60592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SUFFIX –M13 TILING FRAME</a:t>
            </a:r>
            <a:endParaRPr lang="en-US" sz="1200" dirty="0">
              <a:latin typeface="Rockwell" panose="02060603020205020403" pitchFamily="18" charset="0"/>
            </a:endParaRP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Provides a rim for flat surface tiling. </a:t>
            </a:r>
          </a:p>
          <a:p>
            <a:pPr algn="ctr"/>
            <a:r>
              <a:rPr lang="en-US" sz="1200" i="1" dirty="0" smtClean="0">
                <a:latin typeface="Rockwell" panose="02060603020205020403" pitchFamily="18" charset="0"/>
              </a:rPr>
              <a:t>Available for siphon jet closets only.</a:t>
            </a:r>
            <a:endParaRPr lang="en-US" sz="1200" i="1" dirty="0">
              <a:latin typeface="Rockwell" panose="02060603020205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6059269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SUFFIX –M50 ELEVATED SUPPORT BASE</a:t>
            </a:r>
            <a:endParaRPr lang="en-US" sz="1200" dirty="0">
              <a:latin typeface="Rockwell" panose="02060603020205020403" pitchFamily="18" charset="0"/>
            </a:endParaRP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For back-to-back installations which require a single elevated water closet. Ideal and adaptable for hospitals &amp; nursing homes.</a:t>
            </a:r>
            <a:endParaRPr lang="en-US" sz="1200" dirty="0">
              <a:latin typeface="Rockwell" panose="02060603020205020403" pitchFamily="18" charset="0"/>
            </a:endParaRPr>
          </a:p>
        </p:txBody>
      </p:sp>
      <p:pic>
        <p:nvPicPr>
          <p:cNvPr id="3074" name="Picture 2" descr="C:\Users\NHOLLOWAY\Pictures\Jay R. Smith\Water Closet Supports PPTX\Slide 12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250950" cy="16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HOLLOWAY\Pictures\Jay R. Smith\Water Closet Supports PPTX\Slide 12 (5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1914145" cy="1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HOLLOWAY\Pictures\Jay R. Smith\Water Closet Supports PPTX\Slide 12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47" y="4380131"/>
            <a:ext cx="4024453" cy="171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HOLLOWAY\Pictures\Jay R. Smith\Water Closet Supports PPTX\Slide 12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59080"/>
            <a:ext cx="3048000" cy="15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NHOLLOWAY\Pictures\Jay R. Smith\Water Closet Supports PPTX\Slide 12 (4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495800"/>
            <a:ext cx="4148779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OPTIONAL ACCESSORIES</a:t>
            </a:r>
          </a:p>
          <a:p>
            <a:pPr algn="r"/>
            <a:r>
              <a:rPr lang="en-US" sz="2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CONT’D</a:t>
            </a:r>
            <a:endParaRPr lang="en-US" sz="2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362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SUFFIX –M54 FACEPLATE WITH SIDE-MOUNTED BASE SUPPORT ASSEMBLY</a:t>
            </a:r>
            <a:endParaRPr lang="en-US" sz="1200" b="1" dirty="0">
              <a:latin typeface="Rockwell" panose="020606030202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96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CONCEALED FLUSH VALVES</a:t>
            </a:r>
            <a:endParaRPr lang="en-US" sz="1200" dirty="0" smtClean="0">
              <a:latin typeface="Rockwell" panose="02060603020205020403" pitchFamily="18" charset="0"/>
            </a:endParaRP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Supply pipe enters the rear of the water closet, above the top of the faceplate without interference.</a:t>
            </a:r>
            <a:endParaRPr lang="en-US" sz="1200" dirty="0">
              <a:latin typeface="Rockwell" panose="020606030202050204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57867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Rockwell" panose="02060603020205020403" pitchFamily="18" charset="0"/>
              </a:rPr>
              <a:t>SUFFIX –M17 WATER CLOSET SETTING GUAGE</a:t>
            </a:r>
            <a:endParaRPr lang="en-US" sz="1200" dirty="0">
              <a:latin typeface="Rockwell" panose="02060603020205020403" pitchFamily="18" charset="0"/>
            </a:endParaRPr>
          </a:p>
          <a:p>
            <a:pPr algn="ctr"/>
            <a:r>
              <a:rPr lang="en-US" sz="1200" dirty="0" smtClean="0">
                <a:latin typeface="Rockwell" panose="02060603020205020403" pitchFamily="18" charset="0"/>
              </a:rPr>
              <a:t>Designed to eliminate costly trial and error test mounting.</a:t>
            </a:r>
            <a:endParaRPr lang="en-US" sz="1200" dirty="0">
              <a:latin typeface="Rockwell" panose="02060603020205020403" pitchFamily="18" charset="0"/>
            </a:endParaRPr>
          </a:p>
        </p:txBody>
      </p:sp>
      <p:pic>
        <p:nvPicPr>
          <p:cNvPr id="4098" name="Picture 2" descr="C:\Users\NHOLLOWAY\Pictures\Jay R. Smith\Water Closet Supports PPTX\Slide 13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828800"/>
            <a:ext cx="2005596" cy="125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HOLLOWAY\Pictures\Jay R. Smith\Water Closet Supports PPTX\Slide 13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752600"/>
            <a:ext cx="2214912" cy="129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HOLLOWAY\Pictures\Jay R. Smith\Water Closet Supports PPTX\Slide 13 (4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3919"/>
            <a:ext cx="1639482" cy="166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HOLLOWAY\Pictures\Jay R. Smith\Water Closet Supports PPTX\Slide 13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619" y="3429000"/>
            <a:ext cx="1936050" cy="163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NHOLLOWAY\Pictures\Jay R. Smith\Water Closet Supports PPTX\Slide 13 (install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8575"/>
            <a:ext cx="2779712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996190"/>
            <a:ext cx="978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SIPHON JET</a:t>
            </a:r>
            <a:endParaRPr lang="en-US" sz="11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8803" y="4996190"/>
            <a:ext cx="1319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BLOWOUT</a:t>
            </a:r>
            <a:endParaRPr lang="en-US" sz="11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704" y="3048000"/>
            <a:ext cx="1301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FRONT VIEW</a:t>
            </a:r>
            <a:endParaRPr lang="en-US" sz="11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091190"/>
            <a:ext cx="1207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+mj-lt"/>
              </a:rPr>
              <a:t>TOP VIEW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6262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7620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HOW TO SELECT A </a:t>
            </a:r>
          </a:p>
          <a:p>
            <a:pPr algn="ctr"/>
            <a:r>
              <a:rPr lang="en-US" sz="45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WATER CLOSET</a:t>
            </a:r>
            <a:endParaRPr lang="en-US" sz="45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94325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OFF-THE-FLOOR</a:t>
            </a:r>
            <a:r>
              <a:rPr lang="en-US" sz="2000" dirty="0" smtClean="0">
                <a:latin typeface="Rockwell" panose="02060603020205020403" pitchFamily="18" charset="0"/>
              </a:rPr>
              <a:t> or </a:t>
            </a:r>
            <a:r>
              <a:rPr lang="en-US" sz="20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FLOOR MOUNTED </a:t>
            </a:r>
            <a:r>
              <a:rPr lang="en-US" sz="2000" dirty="0" smtClean="0">
                <a:latin typeface="Rockwell" panose="02060603020205020403" pitchFamily="18" charset="0"/>
              </a:rPr>
              <a:t>fixture?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Rockwell" panose="02060603020205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9A672E"/>
                </a:solidFill>
                <a:latin typeface="Rockwell" panose="02060603020205020403" pitchFamily="18" charset="0"/>
              </a:rPr>
              <a:t>SIPHON JET </a:t>
            </a:r>
            <a:r>
              <a:rPr lang="en-US" sz="2000" dirty="0">
                <a:latin typeface="Rockwell" panose="02060603020205020403" pitchFamily="18" charset="0"/>
              </a:rPr>
              <a:t>or </a:t>
            </a:r>
            <a:r>
              <a:rPr lang="en-US" sz="2000" dirty="0">
                <a:solidFill>
                  <a:srgbClr val="9A672E"/>
                </a:solidFill>
                <a:latin typeface="Rockwell" panose="02060603020205020403" pitchFamily="18" charset="0"/>
              </a:rPr>
              <a:t>BLOWOUT WATER CLOSET</a:t>
            </a:r>
            <a:r>
              <a:rPr lang="en-US" sz="2000" dirty="0">
                <a:latin typeface="Rockwell" panose="02060603020205020403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Rockwell" panose="02060603020205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Rockwell" panose="02060603020205020403" pitchFamily="18" charset="0"/>
              </a:rPr>
              <a:t>Select </a:t>
            </a:r>
            <a:r>
              <a:rPr lang="en-US" sz="20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VERTICAL FITTING </a:t>
            </a:r>
            <a:r>
              <a:rPr lang="en-US" sz="2000" dirty="0" smtClean="0">
                <a:latin typeface="Rockwell" panose="02060603020205020403" pitchFamily="18" charset="0"/>
              </a:rPr>
              <a:t>with appropriate </a:t>
            </a:r>
            <a:r>
              <a:rPr lang="en-US" sz="20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SIDE INLETS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Rockwell" panose="02060603020205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Rockwell" panose="02060603020205020403" pitchFamily="18" charset="0"/>
              </a:rPr>
              <a:t>LEFT or RIGHT HAND </a:t>
            </a:r>
            <a:r>
              <a:rPr lang="en-US" sz="20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HORIZONTAL FITTINGS</a:t>
            </a:r>
            <a:r>
              <a:rPr lang="en-US" sz="2000" dirty="0" smtClean="0">
                <a:latin typeface="Rockwell" panose="02060603020205020403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Rockwell" panose="020606030202050204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Rockwell" panose="02060603020205020403" pitchFamily="18" charset="0"/>
              </a:rPr>
              <a:t>Review </a:t>
            </a:r>
            <a:r>
              <a:rPr lang="en-US" sz="20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BATTERY INSTALLATION</a:t>
            </a:r>
            <a:r>
              <a:rPr lang="en-US" sz="2000" dirty="0" smtClean="0">
                <a:latin typeface="Rockwell" panose="02060603020205020403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1718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8453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SPECIFICATIONS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5356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Rockwell" panose="02060603020205020403" pitchFamily="18" charset="0"/>
              </a:rPr>
              <a:t>WATER CLOSET SUPPORTS</a:t>
            </a:r>
            <a:endParaRPr lang="en-US" b="1" u="sng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574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Rockwell" panose="02060603020205020403" pitchFamily="18" charset="0"/>
              </a:rPr>
              <a:t>WATER CLOSET FITTINGS</a:t>
            </a:r>
            <a:endParaRPr lang="en-US" b="1" u="sng" dirty="0"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086213"/>
            <a:ext cx="48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SIPHON JET</a:t>
            </a:r>
            <a:r>
              <a:rPr lang="en-US" sz="1400" dirty="0" smtClean="0">
                <a:latin typeface="Rockwell" panose="02060603020205020403" pitchFamily="18" charset="0"/>
              </a:rPr>
              <a:t>: Smith No. 0200 series. Adjustable shallow rough-in support for one-pour construction.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BLOWOUT</a:t>
            </a:r>
            <a:r>
              <a:rPr lang="en-US" sz="1400" dirty="0" smtClean="0">
                <a:latin typeface="Rockwell" panose="02060603020205020403" pitchFamily="18" charset="0"/>
              </a:rPr>
              <a:t>: Smith No. 0300 series. Adjustable rough-in support.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 smtClean="0">
              <a:latin typeface="Rockwell" panose="020606030202050204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WALL HUNG RESIDENTIAL FLOOR-MOUNT</a:t>
            </a:r>
            <a:r>
              <a:rPr lang="en-US" sz="1400" dirty="0" smtClean="0">
                <a:latin typeface="Rockwell" panose="02060603020205020403" pitchFamily="18" charset="0"/>
              </a:rPr>
              <a:t>:   Smith No. 0550F siphon jet supports. Complete w/ waste fitting and cast iron face plate. Securely bolted to floor construction.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WALL HUNG RESIDENTIAL STUD-MOUNT</a:t>
            </a:r>
            <a:r>
              <a:rPr lang="en-US" sz="1400" dirty="0" smtClean="0">
                <a:latin typeface="Rockwell" panose="02060603020205020403" pitchFamily="18" charset="0"/>
              </a:rPr>
              <a:t>: Smith No. 0550 stud-mount siphon jet. Steel reinforcing strap transmits top fixture to interior wall, bottom fixture to sole plate.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0" y="34290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5966936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FLOOR MOUNTED BACK OUTLET FITTINGS</a:t>
            </a:r>
            <a:r>
              <a:rPr lang="en-US" sz="1400" dirty="0" smtClean="0">
                <a:latin typeface="Rockwell" panose="02060603020205020403" pitchFamily="18" charset="0"/>
              </a:rPr>
              <a:t>: Smith No. 0200 with Type 2 outlet connection or Smith 0672/0674 stack fittings. </a:t>
            </a:r>
          </a:p>
          <a:p>
            <a:endParaRPr lang="en-US" sz="1400" dirty="0" smtClean="0">
              <a:latin typeface="Rockwell" panose="02060603020205020403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62000" y="54864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38944" y="3646799"/>
            <a:ext cx="137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0211Y-M54</a:t>
            </a:r>
            <a:endParaRPr lang="en-US" sz="900" b="1" i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5036" r="6186" b="4477"/>
          <a:stretch/>
        </p:blipFill>
        <p:spPr bwMode="auto">
          <a:xfrm flipH="1">
            <a:off x="6796074" y="1544982"/>
            <a:ext cx="2119325" cy="213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79419" y="3646799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0310Y</a:t>
            </a:r>
            <a:endParaRPr lang="en-US" sz="9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31" y="1632477"/>
            <a:ext cx="2122869" cy="198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5" t="6137" r="12065" b="5689"/>
          <a:stretch/>
        </p:blipFill>
        <p:spPr>
          <a:xfrm>
            <a:off x="6913990" y="4507468"/>
            <a:ext cx="2133600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9" t="6626" r="1368" b="1808"/>
          <a:stretch/>
        </p:blipFill>
        <p:spPr>
          <a:xfrm>
            <a:off x="4943492" y="4128505"/>
            <a:ext cx="2038279" cy="1986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7747" y="6192736"/>
            <a:ext cx="17855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0550 </a:t>
            </a:r>
            <a:r>
              <a:rPr lang="en-US" sz="900" b="1" i="1" dirty="0" smtClean="0"/>
              <a:t>STUD MOUNT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8106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3093" r="12269" b="9806"/>
          <a:stretch/>
        </p:blipFill>
        <p:spPr bwMode="auto">
          <a:xfrm>
            <a:off x="5119574" y="1699578"/>
            <a:ext cx="2018160" cy="241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0"/>
            <a:ext cx="425608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8504237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13716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CONT’D</a:t>
            </a:r>
            <a:endParaRPr lang="en-US" sz="3000" b="1" dirty="0">
              <a:solidFill>
                <a:srgbClr val="9A672E"/>
              </a:solidFill>
              <a:latin typeface="Rockwell" panose="02060603020205020403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34290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49530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907532" y="3778326"/>
            <a:ext cx="114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0440Y</a:t>
            </a:r>
            <a:endParaRPr lang="en-US" sz="9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6990" r="20144" b="12667"/>
          <a:stretch/>
        </p:blipFill>
        <p:spPr bwMode="auto">
          <a:xfrm>
            <a:off x="4724400" y="4849317"/>
            <a:ext cx="1453367" cy="18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648200"/>
            <a:ext cx="128876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5705698"/>
            <a:ext cx="609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0675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LIMITED CHASE SPACE?</a:t>
            </a:r>
            <a:endParaRPr lang="en-US" sz="20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Rockwell" panose="02060603020205020403" pitchFamily="18" charset="0"/>
              </a:rPr>
              <a:t>Use Smith “compact” No. 0400 series.</a:t>
            </a:r>
            <a:endParaRPr lang="en-US" sz="1400" dirty="0">
              <a:latin typeface="Rockwell" panose="020606030202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66291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BACK-TO-BACK BOWLS?</a:t>
            </a:r>
            <a:endParaRPr lang="en-US" sz="20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26720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Rockwell" panose="02060603020205020403" pitchFamily="18" charset="0"/>
              </a:rPr>
              <a:t>Use Smith No. 0200D series.</a:t>
            </a:r>
            <a:endParaRPr lang="en-US" sz="1400" dirty="0">
              <a:latin typeface="Rockwell" panose="02060603020205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181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FURRED WALL SPACE?</a:t>
            </a:r>
            <a:endParaRPr lang="en-US" sz="20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82818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Rockwell" panose="02060603020205020403" pitchFamily="18" charset="0"/>
              </a:rPr>
              <a:t>Use Smith “compact” No. 0400 or No. 0670-0680 stack fittings.</a:t>
            </a:r>
            <a:endParaRPr lang="en-US" sz="14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016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7620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APPLICATIONS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9779"/>
            <a:ext cx="7543800" cy="499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65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10901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9906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CERTIFICATIONS </a:t>
            </a:r>
          </a:p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&amp; LISTINGS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IAPMO Listed – File #1618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726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Conforms to ASME – A112.6.1M</a:t>
            </a:r>
          </a:p>
          <a:p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351" y="4953000"/>
            <a:ext cx="1725049" cy="105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NHOLLOWAY\Pictures\IAPM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51" y="3010061"/>
            <a:ext cx="1496449" cy="141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029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6096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SUMMARY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OFF-THE-FLOOR WATER CLOSET SUPPORTS: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SAVE TIME AND REDUCE INSTALLATION COSTS.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PROVIDE INSTALLATION  VERSATILITY FOR BATTERY PREFABRICATION.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USE ADJUSTABLE HORIZONTAL AND VERTICAL FITTINGS TO FIT INSTALLATION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PROVIDE A WIDE RANGE OF APPLICATIONS.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REDUCE MAINTENANCE &amp; CLEANING COSTS.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IMPROVE SANITARY CONDITIONS.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2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6659" r="6844" b="11333"/>
          <a:stretch/>
        </p:blipFill>
        <p:spPr bwMode="auto">
          <a:xfrm flipH="1">
            <a:off x="4191000" y="1688154"/>
            <a:ext cx="4669987" cy="433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6858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THE AGENDA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1550343"/>
            <a:ext cx="3886201" cy="5155257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THE PROBLEM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THE SOLUTION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BENEFITS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ITEMS TO REMEMBER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SETTINGS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BATTERY PREFABRICATION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OPTIONAL ACCESSORIES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HOW TO SELECT A WATER CLOSET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SPECIFICATIONS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APPLICATIONS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CERTIFICATIONS &amp; LISTINGS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SUMMARY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b="1" dirty="0" smtClean="0">
                <a:latin typeface="Rockwell" panose="02060603020205020403" pitchFamily="18" charset="0"/>
              </a:rPr>
              <a:t>ANY 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5638800"/>
            <a:ext cx="17403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0211Y-M54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2837969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9236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794337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…QUESTIONS?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7500" y="252358"/>
            <a:ext cx="3956500" cy="462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52400"/>
            <a:ext cx="3596278" cy="451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895600"/>
            <a:ext cx="502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THANK </a:t>
            </a:r>
          </a:p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YOU!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9458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90744"/>
            <a:ext cx="6400905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7338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0240Y-M54-XX</a:t>
            </a:r>
            <a:endParaRPr 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418415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0185</a:t>
            </a:r>
          </a:p>
        </p:txBody>
      </p:sp>
    </p:spTree>
    <p:extLst>
      <p:ext uri="{BB962C8B-B14F-4D97-AF65-F5344CB8AC3E}">
        <p14:creationId xmlns:p14="http://schemas.microsoft.com/office/powerpoint/2010/main" val="303978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6858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THE PROBLEM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r="16085"/>
          <a:stretch/>
        </p:blipFill>
        <p:spPr bwMode="auto">
          <a:xfrm>
            <a:off x="152400" y="1774121"/>
            <a:ext cx="4194175" cy="493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1752600"/>
            <a:ext cx="441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Rockwell" panose="02060603020205020403" pitchFamily="18" charset="0"/>
                <a:ea typeface="ＭＳ Ｐゴシック" charset="0"/>
              </a:rPr>
              <a:t>Public </a:t>
            </a:r>
            <a:r>
              <a:rPr lang="en-US" b="1" u="sng" dirty="0" smtClean="0">
                <a:latin typeface="Rockwell" panose="02060603020205020403" pitchFamily="18" charset="0"/>
                <a:ea typeface="ＭＳ Ｐゴシック" charset="0"/>
              </a:rPr>
              <a:t>restrooms </a:t>
            </a:r>
            <a:r>
              <a:rPr lang="en-US" b="1" u="sng" dirty="0">
                <a:latin typeface="Rockwell" panose="02060603020205020403" pitchFamily="18" charset="0"/>
                <a:ea typeface="ＭＳ Ｐゴシック" charset="0"/>
              </a:rPr>
              <a:t>can be difficult to maintain and keep clean</a:t>
            </a:r>
            <a:r>
              <a:rPr lang="en-US" b="1" u="sng" dirty="0" smtClean="0">
                <a:latin typeface="Rockwell" panose="02060603020205020403" pitchFamily="18" charset="0"/>
                <a:ea typeface="ＭＳ Ｐゴシック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  <a:ea typeface="ＭＳ Ｐゴシック" charset="0"/>
              </a:rPr>
              <a:t>ARCHITECTS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 want </a:t>
            </a:r>
            <a:r>
              <a:rPr lang="en-US" b="1" dirty="0">
                <a:latin typeface="Rockwell" panose="02060603020205020403" pitchFamily="18" charset="0"/>
                <a:ea typeface="ＭＳ Ｐゴシック" charset="0"/>
              </a:rPr>
              <a:t>to control building costs and ensure structurally sound designs by selecting proper water closet supports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  <a:ea typeface="ＭＳ Ｐゴシック" charset="0"/>
              </a:rPr>
              <a:t>CONTRACTORS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 </a:t>
            </a:r>
            <a:r>
              <a:rPr lang="en-US" b="1" dirty="0">
                <a:latin typeface="Rockwell" panose="02060603020205020403" pitchFamily="18" charset="0"/>
                <a:ea typeface="ＭＳ Ｐゴシック" charset="0"/>
              </a:rPr>
              <a:t>want products that save time and reduce installation costs during construction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  <a:ea typeface="ＭＳ Ｐゴシック" charset="0"/>
              </a:rPr>
              <a:t>CUSTOMERS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 insist </a:t>
            </a:r>
            <a:r>
              <a:rPr lang="en-US" b="1" dirty="0">
                <a:latin typeface="Rockwell" panose="02060603020205020403" pitchFamily="18" charset="0"/>
                <a:ea typeface="ＭＳ Ｐゴシック" charset="0"/>
              </a:rPr>
              <a:t>on the best value for their investment and expect a high level of 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sanitation.</a:t>
            </a:r>
            <a:endParaRPr lang="en-US" b="1" dirty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99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7620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THE SOLUTION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125682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Rockwell" panose="02060603020205020403" pitchFamily="18" charset="0"/>
                <a:ea typeface="ＭＳ Ｐゴシック" charset="0"/>
              </a:rPr>
              <a:t>OFF-THE-FLOOR </a:t>
            </a:r>
          </a:p>
          <a:p>
            <a:pPr algn="ctr"/>
            <a:r>
              <a:rPr lang="en-US" b="1" u="sng" dirty="0" smtClean="0">
                <a:latin typeface="Rockwell" panose="02060603020205020403" pitchFamily="18" charset="0"/>
                <a:ea typeface="ＭＳ Ｐゴシック" charset="0"/>
              </a:rPr>
              <a:t>WATER CLOSET SUPPORTS</a:t>
            </a:r>
            <a:endParaRPr lang="en-US" dirty="0">
              <a:latin typeface="Rockwell" panose="02060603020205020403" pitchFamily="18" charset="0"/>
              <a:ea typeface="ＭＳ Ｐゴシック" charset="0"/>
            </a:endParaRPr>
          </a:p>
          <a:p>
            <a:pPr algn="ctr"/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  <a:ea typeface="ＭＳ Ｐゴシック" charset="0"/>
              </a:rPr>
              <a:t>LABOR SAVING 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water closet supports for various installation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Application </a:t>
            </a: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  <a:ea typeface="ＭＳ Ｐゴシック" charset="0"/>
              </a:rPr>
              <a:t>VERSATILITY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 for metal stud, block, or narrow wall chase configurations.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  <a:ea typeface="ＭＳ Ｐゴシック" charset="0"/>
              </a:rPr>
              <a:t>REDUCED MAINTENANCE </a:t>
            </a:r>
            <a:r>
              <a:rPr lang="en-US" b="1" dirty="0" smtClean="0">
                <a:latin typeface="Rockwell" panose="02060603020205020403" pitchFamily="18" charset="0"/>
                <a:ea typeface="ＭＳ Ｐゴシック" charset="0"/>
              </a:rPr>
              <a:t>and cleaning costs.</a:t>
            </a:r>
            <a:endParaRPr lang="en-US" b="1" dirty="0">
              <a:latin typeface="Rockwell" panose="02060603020205020403" pitchFamily="18" charset="0"/>
              <a:ea typeface="ＭＳ Ｐゴシック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6990" r="6357" b="11197"/>
          <a:stretch/>
        </p:blipFill>
        <p:spPr bwMode="auto">
          <a:xfrm>
            <a:off x="76200" y="1828800"/>
            <a:ext cx="456278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096000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0211Y-M54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91118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89337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BENEFITS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11263"/>
            <a:ext cx="4495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MORE ECONOMICAL </a:t>
            </a:r>
            <a:r>
              <a:rPr lang="en-US" sz="1600" b="1" dirty="0" smtClean="0">
                <a:latin typeface="Rockwell" panose="02060603020205020403" pitchFamily="18" charset="0"/>
              </a:rPr>
              <a:t>than conventional floor mounted units.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LESS SLEEVING</a:t>
            </a:r>
            <a:r>
              <a:rPr lang="en-US" sz="1600" b="1" dirty="0" smtClean="0">
                <a:latin typeface="Rockwell" panose="02060603020205020403" pitchFamily="18" charset="0"/>
              </a:rPr>
              <a:t>: only one sleeve required for vertical inlet fitting.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NO SCAFFOLDING OR LADDERS</a:t>
            </a:r>
            <a:r>
              <a:rPr lang="en-US" sz="1600" b="1" dirty="0" smtClean="0">
                <a:latin typeface="Rockwell" panose="020606030202050204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FASTER INSTALLATION</a:t>
            </a:r>
            <a:r>
              <a:rPr lang="en-US" sz="1600" b="1" dirty="0" smtClean="0">
                <a:latin typeface="Rockwell" panose="02060603020205020403" pitchFamily="18" charset="0"/>
              </a:rPr>
              <a:t>: the installer works on the floor rather than in the ceiling below.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Rockwell" panose="02060603020205020403" pitchFamily="18" charset="0"/>
              </a:rPr>
              <a:t>No more </a:t>
            </a:r>
            <a:r>
              <a:rPr lang="en-US" sz="16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DROPPED CEILINGS</a:t>
            </a:r>
            <a:r>
              <a:rPr lang="en-US" sz="1600" b="1" dirty="0" smtClean="0">
                <a:latin typeface="Rockwell" panose="02060603020205020403" pitchFamily="18" charset="0"/>
              </a:rPr>
              <a:t>, saving on construction costs.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SANITATION</a:t>
            </a:r>
            <a:r>
              <a:rPr lang="en-US" sz="16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: </a:t>
            </a:r>
            <a:r>
              <a:rPr lang="en-US" sz="1600" b="1" dirty="0" smtClean="0">
                <a:latin typeface="Rockwell" panose="02060603020205020403" pitchFamily="18" charset="0"/>
              </a:rPr>
              <a:t>Mops pass more easily beneath “off the floor” mounts, reducing sanitation hazards and cleaning costs. (see right)</a:t>
            </a:r>
            <a:endParaRPr lang="en-US" sz="1600" b="1" dirty="0">
              <a:solidFill>
                <a:srgbClr val="9A672E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3398"/>
          <a:stretch/>
        </p:blipFill>
        <p:spPr>
          <a:xfrm>
            <a:off x="5105400" y="228600"/>
            <a:ext cx="3657600" cy="2835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200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Rockwell" panose="02060603020205020403" pitchFamily="18" charset="0"/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54471"/>
            <a:ext cx="3652982" cy="2951129"/>
          </a:xfrm>
          <a:prstGeom prst="rect">
            <a:avLst/>
          </a:prstGeom>
        </p:spPr>
      </p:pic>
      <p:pic>
        <p:nvPicPr>
          <p:cNvPr id="2052" name="Picture 4" descr="C:\Users\NHOLLOWAY\AppData\Local\Microsoft\Windows\Temporary Internet Files\Content.IE5\9L3H00H3\MC900303675[1].wmf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191331" cy="1197463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HOLLOWAY\AppData\Local\Microsoft\Windows\Temporary Internet Files\Content.IE5\83VH2CF2\MM900185588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48962"/>
            <a:ext cx="1278426" cy="7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056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-762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ITEMS TO REMEMBER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3048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" panose="02060603020205020403" pitchFamily="18" charset="0"/>
              </a:rPr>
              <a:t>NOTE: Adjustable Horizontal Supports maintain the proper pitch (slope) in a battery installation.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904286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9A672E"/>
                </a:solidFill>
                <a:latin typeface="Rockwell" panose="02060603020205020403" pitchFamily="18" charset="0"/>
              </a:rPr>
              <a:t>PIPE CONNECTIONS (TWO TYPES)</a:t>
            </a:r>
          </a:p>
          <a:p>
            <a:pPr algn="ctr"/>
            <a:endParaRPr lang="en-US" b="1" u="sng" dirty="0">
              <a:latin typeface="Rockwell" panose="020606030202050204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Rockwell" panose="02060603020205020403" pitchFamily="18" charset="0"/>
              </a:rPr>
              <a:t>NO-HUB (Mechanical Joint).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Rockwell" panose="02060603020205020403" pitchFamily="18" charset="0"/>
              </a:rPr>
              <a:t>CAULK (Hub &amp; Spigot).</a:t>
            </a:r>
          </a:p>
          <a:p>
            <a:endParaRPr lang="en-US" b="1" dirty="0">
              <a:latin typeface="Rockwell" panose="02060603020205020403" pitchFamily="18" charset="0"/>
            </a:endParaRPr>
          </a:p>
          <a:p>
            <a:r>
              <a:rPr lang="en-US" b="1" u="sng" dirty="0" smtClean="0">
                <a:solidFill>
                  <a:srgbClr val="9A672E"/>
                </a:solidFill>
                <a:latin typeface="Rockwell" panose="02060603020205020403" pitchFamily="18" charset="0"/>
              </a:rPr>
              <a:t>SIPHON JET SUPPORTS</a:t>
            </a:r>
          </a:p>
          <a:p>
            <a:pPr algn="ctr"/>
            <a:endParaRPr lang="en-US" b="1" u="sng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Rockwell" panose="02060603020205020403" pitchFamily="18" charset="0"/>
              </a:rPr>
              <a:t>Requires FOUR STUDS to mount.</a:t>
            </a:r>
          </a:p>
          <a:p>
            <a:pPr marL="342900" indent="-342900">
              <a:buFont typeface="+mj-lt"/>
              <a:buAutoNum type="arabicPeriod"/>
            </a:pPr>
            <a:endParaRPr lang="en-US" b="1" i="1" dirty="0">
              <a:latin typeface="Rockwell" panose="02060603020205020403" pitchFamily="18" charset="0"/>
            </a:endParaRPr>
          </a:p>
          <a:p>
            <a:r>
              <a:rPr lang="en-US" b="1" u="sng" dirty="0" smtClean="0">
                <a:solidFill>
                  <a:srgbClr val="9A672E"/>
                </a:solidFill>
                <a:latin typeface="Rockwell" panose="02060603020205020403" pitchFamily="18" charset="0"/>
              </a:rPr>
              <a:t>BLOWOUT SUPPORTS</a:t>
            </a:r>
          </a:p>
          <a:p>
            <a:pPr algn="ctr"/>
            <a:endParaRPr lang="en-US" b="1" u="sng" dirty="0">
              <a:latin typeface="Rockwell" panose="02060603020205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Rockwell" panose="02060603020205020403" pitchFamily="18" charset="0"/>
              </a:rPr>
              <a:t>Requires THREE STUDS to mount. </a:t>
            </a:r>
          </a:p>
          <a:p>
            <a:endParaRPr lang="en-US" b="1" i="1" dirty="0">
              <a:latin typeface="Rockwell" panose="02060603020205020403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6990" r="6843" b="10371"/>
          <a:stretch/>
        </p:blipFill>
        <p:spPr bwMode="auto">
          <a:xfrm flipH="1">
            <a:off x="5562599" y="3557065"/>
            <a:ext cx="3205445" cy="299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4600" y="6398568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smtClean="0"/>
              <a:t>0211Y-M54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33917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SETTINGS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671221"/>
            <a:ext cx="3657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Rockwell" panose="02060603020205020403" pitchFamily="18" charset="0"/>
              </a:rPr>
              <a:t>Closet Horn Depth and </a:t>
            </a:r>
          </a:p>
          <a:p>
            <a:pPr algn="ctr"/>
            <a:r>
              <a:rPr lang="en-US" sz="1600" b="1" u="sng" dirty="0" smtClean="0">
                <a:latin typeface="Rockwell" panose="02060603020205020403" pitchFamily="18" charset="0"/>
              </a:rPr>
              <a:t>Flange Thickness:</a:t>
            </a:r>
          </a:p>
          <a:p>
            <a:pPr algn="ctr"/>
            <a:endParaRPr lang="en-US" sz="1600" b="1" dirty="0" smtClean="0">
              <a:latin typeface="Rockwell" panose="02060603020205020403" pitchFamily="18" charset="0"/>
            </a:endParaRPr>
          </a:p>
          <a:p>
            <a:pPr algn="ctr"/>
            <a:endParaRPr lang="en-US" sz="1600" b="1" dirty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ckwell" panose="02060603020205020403" pitchFamily="18" charset="0"/>
              </a:rPr>
              <a:t>Fixture support closet connection should extend 5/16” beyond face of wall. </a:t>
            </a:r>
            <a:r>
              <a:rPr lang="en-US" sz="16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(DIMENSION “R”)</a:t>
            </a:r>
          </a:p>
          <a:p>
            <a:endParaRPr lang="en-US" sz="1600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Rockwell" panose="02060603020205020403" pitchFamily="18" charset="0"/>
              </a:rPr>
              <a:t>S</a:t>
            </a:r>
            <a:r>
              <a:rPr lang="en-US" sz="1600" dirty="0" smtClean="0">
                <a:latin typeface="Rockwell" panose="02060603020205020403" pitchFamily="18" charset="0"/>
              </a:rPr>
              <a:t>tuds should extend 2 ¼” .</a:t>
            </a:r>
            <a:r>
              <a:rPr lang="en-US" sz="1600" dirty="0">
                <a:latin typeface="Rockwell" panose="02060603020205020403" pitchFamily="18" charset="0"/>
              </a:rPr>
              <a:t> </a:t>
            </a:r>
            <a:endParaRPr lang="en-US" sz="1600" dirty="0" smtClean="0">
              <a:latin typeface="Rockwell" panose="02060603020205020403" pitchFamily="18" charset="0"/>
            </a:endParaRPr>
          </a:p>
          <a:p>
            <a:r>
              <a:rPr lang="en-US" sz="1600" dirty="0">
                <a:solidFill>
                  <a:srgbClr val="9A672E"/>
                </a:solidFill>
                <a:latin typeface="Rockwell" panose="02060603020205020403" pitchFamily="18" charset="0"/>
              </a:rPr>
              <a:t> </a:t>
            </a:r>
            <a:r>
              <a:rPr lang="en-US" sz="16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    (DIMENSION “X”)</a:t>
            </a:r>
          </a:p>
          <a:p>
            <a:endParaRPr lang="en-US" sz="1600" dirty="0">
              <a:solidFill>
                <a:srgbClr val="9A672E"/>
              </a:solidFill>
              <a:latin typeface="Rockwell" panose="02060603020205020403" pitchFamily="18" charset="0"/>
            </a:endParaRPr>
          </a:p>
          <a:p>
            <a:endParaRPr lang="en-US" sz="1600" dirty="0" smtClean="0">
              <a:solidFill>
                <a:srgbClr val="9A672E"/>
              </a:solidFill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Rockwell" panose="02060603020205020403" pitchFamily="18" charset="0"/>
              </a:rPr>
              <a:t>Use </a:t>
            </a:r>
            <a:r>
              <a:rPr lang="en-US" b="1" u="sng" dirty="0" smtClean="0">
                <a:solidFill>
                  <a:srgbClr val="9A672E"/>
                </a:solidFill>
                <a:latin typeface="Rockwell" panose="02060603020205020403" pitchFamily="18" charset="0"/>
              </a:rPr>
              <a:t>DETAIL A</a:t>
            </a:r>
            <a:r>
              <a:rPr lang="en-US" sz="1600" dirty="0" smtClean="0">
                <a:solidFill>
                  <a:srgbClr val="9A672E"/>
                </a:solidFill>
                <a:latin typeface="Rockwell" panose="02060603020205020403" pitchFamily="18" charset="0"/>
              </a:rPr>
              <a:t> </a:t>
            </a:r>
            <a:r>
              <a:rPr lang="en-US" sz="1600" dirty="0" smtClean="0">
                <a:latin typeface="Rockwell" panose="02060603020205020403" pitchFamily="18" charset="0"/>
              </a:rPr>
              <a:t>(to the left) for exact dimensions.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Rockwell" panose="02060603020205020403" pitchFamily="18" charset="0"/>
            </a:endParaRPr>
          </a:p>
          <a:p>
            <a:pPr algn="ctr"/>
            <a:r>
              <a:rPr lang="en-US" sz="1600" dirty="0" smtClean="0">
                <a:latin typeface="Rockwell" panose="02060603020205020403" pitchFamily="18" charset="0"/>
              </a:rPr>
              <a:t>NOTE: Closet gasket must be compressed for gas and water tight seal.</a:t>
            </a:r>
            <a:endParaRPr lang="en-US" sz="1600" dirty="0">
              <a:latin typeface="Rockwell" panose="02060603020205020403" pitchFamily="18" charset="0"/>
            </a:endParaRPr>
          </a:p>
          <a:p>
            <a:endParaRPr lang="en-US" sz="1600" b="1" dirty="0" smtClean="0">
              <a:solidFill>
                <a:srgbClr val="9A672E"/>
              </a:solidFill>
              <a:latin typeface="Rockwell" panose="02060603020205020403" pitchFamily="18" charset="0"/>
            </a:endParaRPr>
          </a:p>
          <a:p>
            <a:endParaRPr lang="en-US" sz="1600" b="1" dirty="0">
              <a:solidFill>
                <a:srgbClr val="9A672E"/>
              </a:solidFill>
              <a:latin typeface="Rockwell" panose="02060603020205020403" pitchFamily="18" charset="0"/>
            </a:endParaRPr>
          </a:p>
          <a:p>
            <a:endParaRPr lang="en-US" sz="1600" b="1" dirty="0" smtClean="0">
              <a:solidFill>
                <a:srgbClr val="9A672E"/>
              </a:solidFill>
              <a:latin typeface="Rockwell" panose="020606030202050204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181600"/>
            <a:ext cx="533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9A672E"/>
                </a:solidFill>
                <a:latin typeface="Rockwell" panose="02060603020205020403" pitchFamily="18" charset="0"/>
              </a:rPr>
              <a:t>DETAIL A</a:t>
            </a: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              </a:t>
            </a:r>
            <a:r>
              <a:rPr lang="en-US" b="1" dirty="0" smtClean="0">
                <a:latin typeface="Rockwell" panose="02060603020205020403" pitchFamily="18" charset="0"/>
              </a:rPr>
              <a:t>S + 1/16” – D = R</a:t>
            </a:r>
          </a:p>
          <a:p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    </a:t>
            </a:r>
            <a:r>
              <a:rPr lang="en-US" sz="1400" dirty="0" smtClean="0">
                <a:latin typeface="Rockwell" panose="02060603020205020403" pitchFamily="18" charset="0"/>
              </a:rPr>
              <a:t>R = Distance coupling should extend beyond finished wall.</a:t>
            </a:r>
          </a:p>
          <a:p>
            <a:r>
              <a:rPr lang="en-US" sz="1400" dirty="0">
                <a:latin typeface="Rockwell" panose="02060603020205020403" pitchFamily="18" charset="0"/>
              </a:rPr>
              <a:t> </a:t>
            </a:r>
            <a:r>
              <a:rPr lang="en-US" sz="1400" dirty="0" smtClean="0">
                <a:latin typeface="Rockwell" panose="02060603020205020403" pitchFamily="18" charset="0"/>
              </a:rPr>
              <a:t>    S = Depth closet horn.</a:t>
            </a:r>
          </a:p>
          <a:p>
            <a:r>
              <a:rPr lang="en-US" sz="1400" dirty="0">
                <a:latin typeface="Rockwell" panose="02060603020205020403" pitchFamily="18" charset="0"/>
              </a:rPr>
              <a:t> </a:t>
            </a:r>
            <a:r>
              <a:rPr lang="en-US" sz="1400" dirty="0" smtClean="0">
                <a:latin typeface="Rockwell" panose="02060603020205020403" pitchFamily="18" charset="0"/>
              </a:rPr>
              <a:t>    1/16” = Distance closet is to set away from finished wall.</a:t>
            </a:r>
          </a:p>
          <a:p>
            <a:r>
              <a:rPr lang="en-US" sz="1400" dirty="0">
                <a:latin typeface="Rockwell" panose="02060603020205020403" pitchFamily="18" charset="0"/>
              </a:rPr>
              <a:t> </a:t>
            </a:r>
            <a:r>
              <a:rPr lang="en-US" sz="1400" dirty="0" smtClean="0">
                <a:latin typeface="Rockwell" panose="02060603020205020403" pitchFamily="18" charset="0"/>
              </a:rPr>
              <a:t>    *D = ½” for felt gasket and 3/8” for neoprene gasket.</a:t>
            </a:r>
            <a:endParaRPr lang="en-US" sz="1400" dirty="0">
              <a:latin typeface="Rockwell" panose="02060603020205020403" pitchFamily="18" charset="0"/>
            </a:endParaRPr>
          </a:p>
        </p:txBody>
      </p:sp>
      <p:pic>
        <p:nvPicPr>
          <p:cNvPr id="1026" name="Picture 2" descr="C:\Users\NHOLLOWAY\Pictures\Jay R. Smith\Water Closet Supports PPTX\Slide 7 (detail A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2" y="3377548"/>
            <a:ext cx="2713348" cy="153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HOLLOWAY\Pictures\Jay R. Smith\Water Closet Supports PPTX\Slide 7 (detail B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2971800" cy="171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HOLLOWAY\Pictures\Jay R. Smith\Water Closet Supports PPTX\Slide 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75051"/>
            <a:ext cx="3429000" cy="23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0" y="35052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3494202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334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8105" y="7428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CONT’D</a:t>
            </a:r>
            <a:endParaRPr lang="en-US" sz="2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-942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SETTINGS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2050" name="Picture 2" descr="C:\Users\NHOLLOWAY\Pictures\Jay R. Smith\Water Closet Supports PPTX\Slide 8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2945"/>
            <a:ext cx="4953000" cy="59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HOLLOWAY\Pictures\Jay R. Smith\Water Closet Supports PPTX\Slide 8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44737"/>
            <a:ext cx="2440442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8" idx="6"/>
          </p:cNvCxnSpPr>
          <p:nvPr/>
        </p:nvCxnSpPr>
        <p:spPr>
          <a:xfrm>
            <a:off x="5791200" y="2438400"/>
            <a:ext cx="7620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343400" y="1447800"/>
            <a:ext cx="1447800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OLLOWAY\Pictures\JRSmith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25500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192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FEATURES</a:t>
            </a:r>
            <a:endParaRPr lang="en-US" sz="60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981200"/>
            <a:ext cx="266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9A67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AN OVERVIEW</a:t>
            </a:r>
            <a:endParaRPr lang="en-US" sz="2500" b="1" dirty="0">
              <a:solidFill>
                <a:srgbClr val="9A67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9" y="2667000"/>
            <a:ext cx="44751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ADJUSTABLE</a:t>
            </a:r>
            <a:r>
              <a:rPr lang="en-US" b="1" dirty="0" smtClean="0">
                <a:latin typeface="Rockwell" panose="02060603020205020403" pitchFamily="18" charset="0"/>
              </a:rPr>
              <a:t> horizontal/vertical fitting supports.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WIDE RANGE OF APPLICATIONS</a:t>
            </a:r>
            <a:r>
              <a:rPr lang="en-US" b="1" dirty="0" smtClean="0">
                <a:latin typeface="Rockwell" panose="02060603020205020403" pitchFamily="18" charset="0"/>
              </a:rPr>
              <a:t>, from metal stud to block walls.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VERSATILE</a:t>
            </a:r>
            <a:r>
              <a:rPr lang="en-US" b="1" dirty="0" smtClean="0">
                <a:latin typeface="Rockwell" panose="02060603020205020403" pitchFamily="18" charset="0"/>
              </a:rPr>
              <a:t>: Designed to fit in wall chase from 12-18 inches.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Rockwell" panose="02060603020205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Rockwell" panose="02060603020205020403" pitchFamily="18" charset="0"/>
              </a:rPr>
              <a:t>Available with </a:t>
            </a:r>
          </a:p>
          <a:p>
            <a:r>
              <a:rPr lang="en-US" b="1" dirty="0">
                <a:solidFill>
                  <a:srgbClr val="9A672E"/>
                </a:solidFill>
                <a:latin typeface="Rockwell" panose="02060603020205020403" pitchFamily="18" charset="0"/>
              </a:rPr>
              <a:t> </a:t>
            </a:r>
            <a:r>
              <a:rPr lang="en-US" b="1" dirty="0" smtClean="0">
                <a:solidFill>
                  <a:srgbClr val="9A672E"/>
                </a:solidFill>
                <a:latin typeface="Rockwell" panose="02060603020205020403" pitchFamily="18" charset="0"/>
              </a:rPr>
              <a:t>    NO-HUB &amp; CAULK CONNECTIONS</a:t>
            </a:r>
            <a:r>
              <a:rPr lang="en-US" b="1" dirty="0" smtClean="0">
                <a:latin typeface="Rockwell" panose="02060603020205020403" pitchFamily="18" charset="0"/>
              </a:rPr>
              <a:t>.</a:t>
            </a:r>
            <a:endParaRPr lang="en-US" b="1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07" y="76200"/>
            <a:ext cx="3293603" cy="32936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6017" y="10668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Figure No. 0210Y: Adjustable fixture supports for siphon jet water closets shallow rough-in type</a:t>
            </a:r>
            <a:endParaRPr lang="en-US" sz="11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265"/>
          <a:stretch/>
        </p:blipFill>
        <p:spPr>
          <a:xfrm>
            <a:off x="4495800" y="3211255"/>
            <a:ext cx="4259122" cy="29609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3674" y="618931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/>
              <a:t>Figure No. </a:t>
            </a:r>
            <a:r>
              <a:rPr lang="en-US" sz="1100" b="1" i="1" dirty="0" smtClean="0"/>
              <a:t>0210DY</a:t>
            </a:r>
          </a:p>
          <a:p>
            <a:pPr algn="ctr"/>
            <a:r>
              <a:rPr lang="en-US" sz="1100" b="1" i="1" dirty="0" smtClean="0"/>
              <a:t>Top View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168047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970</Words>
  <Application>Microsoft Office PowerPoint</Application>
  <PresentationFormat>On-screen Show (4:3)</PresentationFormat>
  <Paragraphs>204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Eras Demi ITC</vt:lpstr>
      <vt:lpstr>Rockwell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Holloway</dc:creator>
  <cp:lastModifiedBy>Sing-Lu Byers</cp:lastModifiedBy>
  <cp:revision>169</cp:revision>
  <dcterms:created xsi:type="dcterms:W3CDTF">2014-04-23T19:07:19Z</dcterms:created>
  <dcterms:modified xsi:type="dcterms:W3CDTF">2014-08-19T18:15:55Z</dcterms:modified>
</cp:coreProperties>
</file>