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2"/>
  </p:notesMasterIdLst>
  <p:sldIdLst>
    <p:sldId id="256" r:id="rId2"/>
    <p:sldId id="359" r:id="rId3"/>
    <p:sldId id="383" r:id="rId4"/>
    <p:sldId id="405" r:id="rId5"/>
    <p:sldId id="408" r:id="rId6"/>
    <p:sldId id="407" r:id="rId7"/>
    <p:sldId id="406" r:id="rId8"/>
    <p:sldId id="398" r:id="rId9"/>
    <p:sldId id="399" r:id="rId10"/>
    <p:sldId id="367" r:id="rId11"/>
    <p:sldId id="368" r:id="rId12"/>
    <p:sldId id="449" r:id="rId13"/>
    <p:sldId id="409" r:id="rId14"/>
    <p:sldId id="395" r:id="rId15"/>
    <p:sldId id="447" r:id="rId16"/>
    <p:sldId id="448" r:id="rId17"/>
    <p:sldId id="451" r:id="rId18"/>
    <p:sldId id="453" r:id="rId19"/>
    <p:sldId id="452" r:id="rId20"/>
    <p:sldId id="457" r:id="rId21"/>
    <p:sldId id="458" r:id="rId22"/>
    <p:sldId id="462" r:id="rId23"/>
    <p:sldId id="463" r:id="rId24"/>
    <p:sldId id="465" r:id="rId25"/>
    <p:sldId id="467" r:id="rId26"/>
    <p:sldId id="374" r:id="rId27"/>
    <p:sldId id="403" r:id="rId28"/>
    <p:sldId id="375" r:id="rId29"/>
    <p:sldId id="376" r:id="rId30"/>
    <p:sldId id="379" r:id="rId31"/>
    <p:sldId id="381" r:id="rId32"/>
    <p:sldId id="382" r:id="rId33"/>
    <p:sldId id="393" r:id="rId34"/>
    <p:sldId id="469" r:id="rId35"/>
    <p:sldId id="384" r:id="rId36"/>
    <p:sldId id="394" r:id="rId37"/>
    <p:sldId id="422"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442" r:id="rId58"/>
    <p:sldId id="443" r:id="rId59"/>
    <p:sldId id="444" r:id="rId60"/>
    <p:sldId id="475" r:id="rId61"/>
  </p:sldIdLst>
  <p:sldSz cx="9144000" cy="6858000" type="screen4x3"/>
  <p:notesSz cx="7077075" cy="9051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55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3066733" cy="4525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7459" name="Rectangle 3"/>
          <p:cNvSpPr>
            <a:spLocks noGrp="1" noChangeArrowheads="1"/>
          </p:cNvSpPr>
          <p:nvPr>
            <p:ph type="dt" idx="1"/>
          </p:nvPr>
        </p:nvSpPr>
        <p:spPr bwMode="auto">
          <a:xfrm>
            <a:off x="4008705" y="0"/>
            <a:ext cx="3066733" cy="4525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584A4EB-886D-4ED9-801D-D37613B7607E}" type="datetimeFigureOut">
              <a:rPr lang="en-US"/>
              <a:pPr>
                <a:defRPr/>
              </a:pPr>
              <a:t>1/24/2011</a:t>
            </a:fld>
            <a:endParaRPr lang="en-US"/>
          </a:p>
        </p:txBody>
      </p:sp>
      <p:sp>
        <p:nvSpPr>
          <p:cNvPr id="12292" name="Rectangle 4"/>
          <p:cNvSpPr>
            <a:spLocks noGrp="1" noRot="1" noChangeAspect="1" noChangeArrowheads="1" noTextEdit="1"/>
          </p:cNvSpPr>
          <p:nvPr>
            <p:ph type="sldImg" idx="2"/>
          </p:nvPr>
        </p:nvSpPr>
        <p:spPr bwMode="auto">
          <a:xfrm>
            <a:off x="1276350" y="679450"/>
            <a:ext cx="4524375" cy="3394075"/>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707708" y="4299665"/>
            <a:ext cx="5661660" cy="40733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7462" name="Rectangle 6"/>
          <p:cNvSpPr>
            <a:spLocks noGrp="1" noChangeArrowheads="1"/>
          </p:cNvSpPr>
          <p:nvPr>
            <p:ph type="ftr" sz="quarter" idx="4"/>
          </p:nvPr>
        </p:nvSpPr>
        <p:spPr bwMode="auto">
          <a:xfrm>
            <a:off x="0" y="8597758"/>
            <a:ext cx="3066733" cy="4525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7463" name="Rectangle 7"/>
          <p:cNvSpPr>
            <a:spLocks noGrp="1" noChangeArrowheads="1"/>
          </p:cNvSpPr>
          <p:nvPr>
            <p:ph type="sldNum" sz="quarter" idx="5"/>
          </p:nvPr>
        </p:nvSpPr>
        <p:spPr bwMode="auto">
          <a:xfrm>
            <a:off x="4008705" y="8597758"/>
            <a:ext cx="3066733" cy="4525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0669CC3-C87F-4B7C-955A-73CAE555BFC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endParaRPr lang="en-US" smtClean="0"/>
          </a:p>
        </p:txBody>
      </p:sp>
      <p:sp>
        <p:nvSpPr>
          <p:cNvPr id="72707" name="Slide Number Placeholder 3"/>
          <p:cNvSpPr>
            <a:spLocks noGrp="1"/>
          </p:cNvSpPr>
          <p:nvPr>
            <p:ph type="sldNum" sz="quarter" idx="5"/>
          </p:nvPr>
        </p:nvSpPr>
        <p:spPr>
          <a:noFill/>
        </p:spPr>
        <p:txBody>
          <a:bodyPr/>
          <a:lstStyle/>
          <a:p>
            <a:fld id="{6BFAFDB2-95A0-4D9B-A251-66C00551B9B1}" type="slidenum">
              <a:rPr lang="en-US" smtClean="0"/>
              <a:pPr/>
              <a:t>58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4F00EA35-96AF-4055-B3D1-CA6865128577}" type="datetimeFigureOut">
              <a:rPr lang="en-US"/>
              <a:pPr>
                <a:defRPr/>
              </a:pPr>
              <a:t>1/24/2011</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4660F516-A342-4AD5-9FE7-160A168EA30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lstStyle/>
          <a:p>
            <a:r>
              <a:rPr lang="en-US"/>
              <a:t>Click to edit Master title style</a:t>
            </a:r>
          </a:p>
        </p:txBody>
      </p:sp>
      <p:sp>
        <p:nvSpPr>
          <p:cNvPr id="3" name="Content Placeholder 2"/>
          <p:cNvSpPr>
            <a:spLocks noGrp="1"/>
          </p:cNvSpPr>
          <p:nvPr>
            <p:ph idx="1"/>
          </p:nvPr>
        </p:nvSpPr>
        <p:spPr>
          <a:xfrm>
            <a:off x="304800" y="1554163"/>
            <a:ext cx="8686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fld id="{3F20A180-B229-45AD-A538-EF2A4568E873}" type="datetimeFigureOut">
              <a:rPr lang="en-US"/>
              <a:pPr>
                <a:defRPr/>
              </a:pPr>
              <a:t>1/24/2011</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55AD386-6190-4A7E-84B1-F36275FC12F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9D4007A7-9A7C-4339-A23D-50A1BCF7201E}" type="datetimeFigureOut">
              <a:rPr lang="en-US"/>
              <a:pPr>
                <a:defRPr/>
              </a:pPr>
              <a:t>1/24/2011</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CF88EF0F-A4BC-49A0-8200-CFFC27723F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A1D5D34F-100C-4D3E-918B-7D19C66C8E98}" type="datetimeFigureOut">
              <a:rPr lang="en-US"/>
              <a:pPr>
                <a:defRPr/>
              </a:pPr>
              <a:t>1/24/2011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98EB479E-BFB5-436D-BF42-B5557E6F8F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4ADF59B9-6EA2-4823-B770-DE98F6F60122}" type="datetimeFigureOut">
              <a:rPr lang="en-US"/>
              <a:pPr>
                <a:defRPr/>
              </a:pPr>
              <a:t>1/24/2011</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8F43DCC-F0C9-42B3-8BCF-E3E3A7BC46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03E6E8CA-3248-4AAB-9949-C3253624579E}" type="datetimeFigureOut">
              <a:rPr lang="en-US"/>
              <a:pPr>
                <a:defRPr/>
              </a:pPr>
              <a:t>1/24/2011</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10BA5DC-7733-41EB-AC5A-48A8E7FB2FA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4F7FAE63-9115-4567-9613-A2F7CC6C557D}" type="datetimeFigureOut">
              <a:rPr lang="en-US"/>
              <a:pPr>
                <a:defRPr/>
              </a:pPr>
              <a:t>1/24/2011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E7937D32-EEDA-4826-A81D-B918D5516A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3BE141B0-F56D-43F1-A374-5C7EB010D3DF}" type="datetimeFigureOut">
              <a:rPr lang="en-US"/>
              <a:pPr>
                <a:defRPr/>
              </a:pPr>
              <a:t>1/24/2011</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77F41882-6493-45CB-8B6A-923BE046F4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65703A-D02F-447B-A806-30876B867617}" type="datetimeFigureOut">
              <a:rPr lang="en-US"/>
              <a:pPr>
                <a:defRPr/>
              </a:pPr>
              <a:t>1/24/2011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7D8BD6-F6B3-429D-AA3F-70ED5768F0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defRPr/>
            </a:lvl1pPr>
          </a:lstStyle>
          <a:p>
            <a:pPr>
              <a:defRPr/>
            </a:pPr>
            <a:fld id="{2808BD42-E655-4032-80D6-1D5DB41E03AD}" type="datetimeFigureOut">
              <a:rPr lang="en-US"/>
              <a:pPr>
                <a:defRPr/>
              </a:pPr>
              <a:t>1/24/2011</a:t>
            </a:fld>
            <a:endParaRPr lang="en-US"/>
          </a:p>
        </p:txBody>
      </p:sp>
      <p:sp>
        <p:nvSpPr>
          <p:cNvPr id="3" name="Footer Placeholder 27"/>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41EA2A47-D9B1-4648-9E8D-25FDE15962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7BEFCCC4-BD5A-4B0F-9B31-1A5F895533B3}" type="datetimeFigureOut">
              <a:rPr lang="en-US"/>
              <a:pPr>
                <a:defRPr/>
              </a:pPr>
              <a:t>1/24/2011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17920816-1F62-4E0F-ACEB-247CA3593DAE}"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709" r:id="rId5"/>
    <p:sldLayoutId id="2147483710" r:id="rId6"/>
    <p:sldLayoutId id="2147483704" r:id="rId7"/>
    <p:sldLayoutId id="2147483711" r:id="rId8"/>
    <p:sldLayoutId id="2147483703" r:id="rId9"/>
    <p:sldLayoutId id="2147483702" r:id="rId10"/>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4853411"/>
            <a:ext cx="8458200" cy="1222375"/>
          </a:xfrm>
        </p:spPr>
        <p:txBody>
          <a:bodyPr anchor="t"/>
          <a:lstStyle/>
          <a:p>
            <a:pPr eaLnBrk="1" fontAlgn="auto" hangingPunct="1">
              <a:spcAft>
                <a:spcPts val="0"/>
              </a:spcAft>
              <a:defRPr/>
            </a:pPr>
            <a:r>
              <a:rPr lang="en-US" dirty="0" smtClean="0"/>
              <a:t>Future frontiers for Plumbing Design</a:t>
            </a:r>
            <a:endParaRPr lang="en-US" dirty="0"/>
          </a:p>
        </p:txBody>
      </p:sp>
      <p:sp>
        <p:nvSpPr>
          <p:cNvPr id="3" name="Subtitle 2"/>
          <p:cNvSpPr>
            <a:spLocks noGrp="1"/>
          </p:cNvSpPr>
          <p:nvPr>
            <p:ph type="subTitle" idx="4294967295"/>
          </p:nvPr>
        </p:nvSpPr>
        <p:spPr>
          <a:xfrm>
            <a:off x="381000" y="3886200"/>
            <a:ext cx="8458200" cy="914400"/>
          </a:xfrm>
        </p:spPr>
        <p:txBody>
          <a:bodyPr anchor="b">
            <a:normAutofit/>
          </a:bodyPr>
          <a:lstStyle/>
          <a:p>
            <a:pPr marL="0" indent="0" eaLnBrk="1" fontAlgn="auto" hangingPunct="1">
              <a:spcAft>
                <a:spcPts val="0"/>
              </a:spcAft>
              <a:buFont typeface="Wingdings 2"/>
              <a:buNone/>
              <a:defRPr/>
            </a:pPr>
            <a:r>
              <a:rPr lang="en-US" sz="2400" dirty="0" smtClean="0">
                <a:solidFill>
                  <a:schemeClr val="tx2">
                    <a:shade val="75000"/>
                  </a:schemeClr>
                </a:solidFill>
              </a:rPr>
              <a:t>Vacuum Plumbing Systems</a:t>
            </a:r>
            <a:endParaRPr lang="en-US" sz="2400" dirty="0">
              <a:solidFill>
                <a:schemeClr val="tx2">
                  <a:shade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22530" name="Text Box 3"/>
          <p:cNvSpPr txBox="1">
            <a:spLocks noChangeArrowheads="1"/>
          </p:cNvSpPr>
          <p:nvPr/>
        </p:nvSpPr>
        <p:spPr bwMode="auto">
          <a:xfrm>
            <a:off x="457200" y="1447800"/>
            <a:ext cx="8229600" cy="579438"/>
          </a:xfrm>
          <a:prstGeom prst="rect">
            <a:avLst/>
          </a:prstGeom>
          <a:noFill/>
          <a:ln w="9525">
            <a:noFill/>
            <a:miter lim="800000"/>
            <a:headEnd/>
            <a:tailEnd/>
          </a:ln>
        </p:spPr>
        <p:txBody>
          <a:bodyPr>
            <a:spAutoFit/>
          </a:bodyPr>
          <a:lstStyle/>
          <a:p>
            <a:r>
              <a:rPr lang="en-US" sz="3200">
                <a:solidFill>
                  <a:schemeClr val="tx2"/>
                </a:solidFill>
              </a:rPr>
              <a:t>Principal of Operation</a:t>
            </a:r>
          </a:p>
        </p:txBody>
      </p:sp>
      <p:sp>
        <p:nvSpPr>
          <p:cNvPr id="22531" name="Text Box 4"/>
          <p:cNvSpPr txBox="1">
            <a:spLocks noChangeArrowheads="1"/>
          </p:cNvSpPr>
          <p:nvPr/>
        </p:nvSpPr>
        <p:spPr bwMode="auto">
          <a:xfrm>
            <a:off x="685800" y="2362200"/>
            <a:ext cx="7848600" cy="2282825"/>
          </a:xfrm>
          <a:prstGeom prst="rect">
            <a:avLst/>
          </a:prstGeom>
          <a:noFill/>
          <a:ln w="9525">
            <a:noFill/>
            <a:miter lim="800000"/>
            <a:headEnd/>
            <a:tailEnd/>
          </a:ln>
        </p:spPr>
        <p:txBody>
          <a:bodyPr>
            <a:spAutoFit/>
          </a:bodyPr>
          <a:lstStyle/>
          <a:p>
            <a:r>
              <a:rPr lang="en-US" sz="2400">
                <a:solidFill>
                  <a:schemeClr val="tx2"/>
                </a:solidFill>
              </a:rPr>
              <a:t>A vacuum drainage system employs the difference in pressure between a piping system maintained below atmospheric pressure, and atmospheric pressure surrounding a waste producing fixture, to assist in transporting the waste to the sewer system outside of the structure.</a:t>
            </a:r>
          </a:p>
        </p:txBody>
      </p:sp>
      <p:sp>
        <p:nvSpPr>
          <p:cNvPr id="22532" name="Text Box 8"/>
          <p:cNvSpPr txBox="1">
            <a:spLocks noChangeArrowheads="1"/>
          </p:cNvSpPr>
          <p:nvPr/>
        </p:nvSpPr>
        <p:spPr bwMode="auto">
          <a:xfrm>
            <a:off x="609600" y="6248400"/>
            <a:ext cx="8153400" cy="304800"/>
          </a:xfrm>
          <a:prstGeom prst="rect">
            <a:avLst/>
          </a:prstGeom>
          <a:noFill/>
          <a:ln w="9525">
            <a:noFill/>
            <a:miter lim="800000"/>
            <a:headEnd/>
            <a:tailEnd/>
          </a:ln>
        </p:spPr>
        <p:txBody>
          <a:bodyPr>
            <a:spAutoFit/>
          </a:bodyPr>
          <a:lstStyle/>
          <a:p>
            <a:r>
              <a:rPr lang="en-US" sz="1400">
                <a:solidFill>
                  <a:schemeClr val="tx2"/>
                </a:solidFill>
              </a:rPr>
              <a:t>[…queue 01 Pressure Demo Movie…]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23554" name="Text Box 3"/>
          <p:cNvSpPr txBox="1">
            <a:spLocks noChangeArrowheads="1"/>
          </p:cNvSpPr>
          <p:nvPr/>
        </p:nvSpPr>
        <p:spPr bwMode="auto">
          <a:xfrm>
            <a:off x="457200" y="1447800"/>
            <a:ext cx="8229600" cy="579438"/>
          </a:xfrm>
          <a:prstGeom prst="rect">
            <a:avLst/>
          </a:prstGeom>
          <a:noFill/>
          <a:ln w="9525">
            <a:noFill/>
            <a:miter lim="800000"/>
            <a:headEnd/>
            <a:tailEnd/>
          </a:ln>
        </p:spPr>
        <p:txBody>
          <a:bodyPr>
            <a:spAutoFit/>
          </a:bodyPr>
          <a:lstStyle/>
          <a:p>
            <a:r>
              <a:rPr lang="en-US" sz="3200">
                <a:solidFill>
                  <a:schemeClr val="tx2"/>
                </a:solidFill>
              </a:rPr>
              <a:t>Vacuum Drainage Aids the Design Engineer</a:t>
            </a:r>
          </a:p>
        </p:txBody>
      </p:sp>
      <p:sp>
        <p:nvSpPr>
          <p:cNvPr id="23555" name="Text Box 4"/>
          <p:cNvSpPr txBox="1">
            <a:spLocks noChangeArrowheads="1"/>
          </p:cNvSpPr>
          <p:nvPr/>
        </p:nvSpPr>
        <p:spPr bwMode="auto">
          <a:xfrm>
            <a:off x="685800" y="2209800"/>
            <a:ext cx="8001000" cy="822325"/>
          </a:xfrm>
          <a:prstGeom prst="rect">
            <a:avLst/>
          </a:prstGeom>
          <a:noFill/>
          <a:ln w="9525">
            <a:noFill/>
            <a:miter lim="800000"/>
            <a:headEnd/>
            <a:tailEnd/>
          </a:ln>
        </p:spPr>
        <p:txBody>
          <a:bodyPr>
            <a:spAutoFit/>
          </a:bodyPr>
          <a:lstStyle/>
          <a:p>
            <a:r>
              <a:rPr lang="en-US" sz="2400">
                <a:solidFill>
                  <a:schemeClr val="tx2"/>
                </a:solidFill>
              </a:rPr>
              <a:t>These pressure differences afford the engineer certain freedoms that are not available in a gravity-only system…</a:t>
            </a:r>
          </a:p>
        </p:txBody>
      </p:sp>
      <p:sp>
        <p:nvSpPr>
          <p:cNvPr id="24581" name="Text Box 4"/>
          <p:cNvSpPr txBox="1">
            <a:spLocks noChangeArrowheads="1"/>
          </p:cNvSpPr>
          <p:nvPr/>
        </p:nvSpPr>
        <p:spPr bwMode="auto">
          <a:xfrm>
            <a:off x="838200" y="3124200"/>
            <a:ext cx="7924800" cy="1187450"/>
          </a:xfrm>
          <a:prstGeom prst="rect">
            <a:avLst/>
          </a:prstGeom>
          <a:noFill/>
          <a:ln w="9525">
            <a:noFill/>
            <a:miter lim="800000"/>
            <a:headEnd/>
            <a:tailEnd/>
          </a:ln>
        </p:spPr>
        <p:txBody>
          <a:bodyPr>
            <a:spAutoFit/>
          </a:bodyPr>
          <a:lstStyle/>
          <a:p>
            <a:pPr marL="342900" indent="-342900">
              <a:buFontTx/>
              <a:buAutoNum type="arabicPeriod"/>
            </a:pPr>
            <a:r>
              <a:rPr lang="en-US" sz="2400">
                <a:solidFill>
                  <a:schemeClr val="tx2"/>
                </a:solidFill>
              </a:rPr>
              <a:t>Waste from the fixture can be delivered to an overhead piping network, minimizing or eliminating floor penetrations.</a:t>
            </a:r>
          </a:p>
        </p:txBody>
      </p:sp>
      <p:sp>
        <p:nvSpPr>
          <p:cNvPr id="24582" name="Text Box 4"/>
          <p:cNvSpPr txBox="1">
            <a:spLocks noChangeArrowheads="1"/>
          </p:cNvSpPr>
          <p:nvPr/>
        </p:nvSpPr>
        <p:spPr bwMode="auto">
          <a:xfrm>
            <a:off x="838200" y="4419600"/>
            <a:ext cx="8077200" cy="1187450"/>
          </a:xfrm>
          <a:prstGeom prst="rect">
            <a:avLst/>
          </a:prstGeom>
          <a:noFill/>
          <a:ln w="9525">
            <a:noFill/>
            <a:miter lim="800000"/>
            <a:headEnd/>
            <a:tailEnd/>
          </a:ln>
        </p:spPr>
        <p:txBody>
          <a:bodyPr>
            <a:spAutoFit/>
          </a:bodyPr>
          <a:lstStyle/>
          <a:p>
            <a:pPr marL="342900" indent="-342900">
              <a:buFontTx/>
              <a:buAutoNum type="arabicPeriod" startAt="2"/>
            </a:pPr>
            <a:r>
              <a:rPr lang="en-US" sz="2400">
                <a:solidFill>
                  <a:schemeClr val="tx2"/>
                </a:solidFill>
              </a:rPr>
              <a:t>The vacuum piping network eliminates the need for continuous slope from the fixture to the sewer main or stack.</a:t>
            </a:r>
          </a:p>
        </p:txBody>
      </p:sp>
      <p:sp>
        <p:nvSpPr>
          <p:cNvPr id="24584" name="Text Box 4"/>
          <p:cNvSpPr txBox="1">
            <a:spLocks noChangeArrowheads="1"/>
          </p:cNvSpPr>
          <p:nvPr/>
        </p:nvSpPr>
        <p:spPr bwMode="auto">
          <a:xfrm>
            <a:off x="838200" y="5715000"/>
            <a:ext cx="7315200" cy="822325"/>
          </a:xfrm>
          <a:prstGeom prst="rect">
            <a:avLst/>
          </a:prstGeom>
          <a:noFill/>
          <a:ln w="9525">
            <a:noFill/>
            <a:miter lim="800000"/>
            <a:headEnd/>
            <a:tailEnd/>
          </a:ln>
        </p:spPr>
        <p:txBody>
          <a:bodyPr>
            <a:spAutoFit/>
          </a:bodyPr>
          <a:lstStyle/>
          <a:p>
            <a:pPr marL="342900" indent="-342900">
              <a:buFontTx/>
              <a:buAutoNum type="arabicPeriod" startAt="3"/>
            </a:pPr>
            <a:r>
              <a:rPr lang="en-US" sz="2400">
                <a:solidFill>
                  <a:schemeClr val="tx2"/>
                </a:solidFill>
              </a:rPr>
              <a:t>Provides a reliable means to save </a:t>
            </a:r>
            <a:r>
              <a:rPr lang="en-US" sz="2400" u="sng">
                <a:solidFill>
                  <a:schemeClr val="tx2"/>
                </a:solidFill>
              </a:rPr>
              <a:t>millions</a:t>
            </a:r>
            <a:r>
              <a:rPr lang="en-US" sz="2400">
                <a:solidFill>
                  <a:schemeClr val="tx2"/>
                </a:solidFill>
              </a:rPr>
              <a:t> of gallons of fresh water every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24578" name="Text Box 3"/>
          <p:cNvSpPr txBox="1">
            <a:spLocks noChangeArrowheads="1"/>
          </p:cNvSpPr>
          <p:nvPr/>
        </p:nvSpPr>
        <p:spPr bwMode="auto">
          <a:xfrm>
            <a:off x="457200" y="1447800"/>
            <a:ext cx="8229600" cy="579438"/>
          </a:xfrm>
          <a:prstGeom prst="rect">
            <a:avLst/>
          </a:prstGeom>
          <a:noFill/>
          <a:ln w="9525">
            <a:noFill/>
            <a:miter lim="800000"/>
            <a:headEnd/>
            <a:tailEnd/>
          </a:ln>
        </p:spPr>
        <p:txBody>
          <a:bodyPr>
            <a:spAutoFit/>
          </a:bodyPr>
          <a:lstStyle/>
          <a:p>
            <a:r>
              <a:rPr lang="en-US" sz="3200">
                <a:solidFill>
                  <a:schemeClr val="tx2"/>
                </a:solidFill>
              </a:rPr>
              <a:t>Vacuum Drainage is an integrated System</a:t>
            </a:r>
          </a:p>
        </p:txBody>
      </p:sp>
      <p:sp>
        <p:nvSpPr>
          <p:cNvPr id="24579" name="Text Box 4"/>
          <p:cNvSpPr txBox="1">
            <a:spLocks noChangeArrowheads="1"/>
          </p:cNvSpPr>
          <p:nvPr/>
        </p:nvSpPr>
        <p:spPr bwMode="auto">
          <a:xfrm>
            <a:off x="685800" y="2057400"/>
            <a:ext cx="8001000" cy="822325"/>
          </a:xfrm>
          <a:prstGeom prst="rect">
            <a:avLst/>
          </a:prstGeom>
          <a:noFill/>
          <a:ln w="9525">
            <a:noFill/>
            <a:miter lim="800000"/>
            <a:headEnd/>
            <a:tailEnd/>
          </a:ln>
        </p:spPr>
        <p:txBody>
          <a:bodyPr>
            <a:spAutoFit/>
          </a:bodyPr>
          <a:lstStyle/>
          <a:p>
            <a:r>
              <a:rPr lang="en-US" sz="2400">
                <a:solidFill>
                  <a:schemeClr val="tx2"/>
                </a:solidFill>
              </a:rPr>
              <a:t>A vacuum drainage system is organized into three </a:t>
            </a:r>
            <a:r>
              <a:rPr lang="en-US" sz="2400" i="1" u="sng">
                <a:solidFill>
                  <a:schemeClr val="tx2"/>
                </a:solidFill>
              </a:rPr>
              <a:t>interactive</a:t>
            </a:r>
            <a:r>
              <a:rPr lang="en-US" sz="2400">
                <a:solidFill>
                  <a:schemeClr val="tx2"/>
                </a:solidFill>
              </a:rPr>
              <a:t> and </a:t>
            </a:r>
            <a:r>
              <a:rPr lang="en-US" sz="2400" i="1" u="sng">
                <a:solidFill>
                  <a:schemeClr val="tx2"/>
                </a:solidFill>
              </a:rPr>
              <a:t>interdependent</a:t>
            </a:r>
            <a:r>
              <a:rPr lang="en-US" sz="2400">
                <a:solidFill>
                  <a:schemeClr val="tx2"/>
                </a:solidFill>
              </a:rPr>
              <a:t>, subsystems…</a:t>
            </a:r>
          </a:p>
        </p:txBody>
      </p:sp>
      <p:sp>
        <p:nvSpPr>
          <p:cNvPr id="26629" name="Text Box 4"/>
          <p:cNvSpPr txBox="1">
            <a:spLocks noChangeArrowheads="1"/>
          </p:cNvSpPr>
          <p:nvPr/>
        </p:nvSpPr>
        <p:spPr bwMode="auto">
          <a:xfrm>
            <a:off x="1295400" y="3200400"/>
            <a:ext cx="7315200" cy="457200"/>
          </a:xfrm>
          <a:prstGeom prst="rect">
            <a:avLst/>
          </a:prstGeom>
          <a:noFill/>
          <a:ln w="9525">
            <a:noFill/>
            <a:miter lim="800000"/>
            <a:headEnd/>
            <a:tailEnd/>
          </a:ln>
        </p:spPr>
        <p:txBody>
          <a:bodyPr>
            <a:spAutoFit/>
          </a:bodyPr>
          <a:lstStyle/>
          <a:p>
            <a:pPr marL="342900" indent="-342900">
              <a:buFontTx/>
              <a:buAutoNum type="arabicPeriod"/>
            </a:pPr>
            <a:r>
              <a:rPr lang="en-US" sz="2400">
                <a:solidFill>
                  <a:schemeClr val="tx2"/>
                </a:solidFill>
              </a:rPr>
              <a:t>The vacuum center</a:t>
            </a:r>
          </a:p>
        </p:txBody>
      </p:sp>
      <p:sp>
        <p:nvSpPr>
          <p:cNvPr id="26630" name="Text Box 4"/>
          <p:cNvSpPr txBox="1">
            <a:spLocks noChangeArrowheads="1"/>
          </p:cNvSpPr>
          <p:nvPr/>
        </p:nvSpPr>
        <p:spPr bwMode="auto">
          <a:xfrm>
            <a:off x="1295400" y="3962400"/>
            <a:ext cx="7391400" cy="457200"/>
          </a:xfrm>
          <a:prstGeom prst="rect">
            <a:avLst/>
          </a:prstGeom>
          <a:noFill/>
          <a:ln w="9525">
            <a:noFill/>
            <a:miter lim="800000"/>
            <a:headEnd/>
            <a:tailEnd/>
          </a:ln>
        </p:spPr>
        <p:txBody>
          <a:bodyPr>
            <a:spAutoFit/>
          </a:bodyPr>
          <a:lstStyle/>
          <a:p>
            <a:pPr marL="342900" indent="-342900">
              <a:buFontTx/>
              <a:buAutoNum type="arabicPeriod" startAt="2"/>
            </a:pPr>
            <a:r>
              <a:rPr lang="en-US" sz="2400">
                <a:solidFill>
                  <a:schemeClr val="tx2"/>
                </a:solidFill>
              </a:rPr>
              <a:t>The vacuum piping network</a:t>
            </a:r>
          </a:p>
        </p:txBody>
      </p:sp>
      <p:sp>
        <p:nvSpPr>
          <p:cNvPr id="26631" name="Text Box 4"/>
          <p:cNvSpPr txBox="1">
            <a:spLocks noChangeArrowheads="1"/>
          </p:cNvSpPr>
          <p:nvPr/>
        </p:nvSpPr>
        <p:spPr bwMode="auto">
          <a:xfrm>
            <a:off x="1295400" y="4800600"/>
            <a:ext cx="7391400" cy="457200"/>
          </a:xfrm>
          <a:prstGeom prst="rect">
            <a:avLst/>
          </a:prstGeom>
          <a:noFill/>
          <a:ln w="9525">
            <a:noFill/>
            <a:miter lim="800000"/>
            <a:headEnd/>
            <a:tailEnd/>
          </a:ln>
        </p:spPr>
        <p:txBody>
          <a:bodyPr>
            <a:spAutoFit/>
          </a:bodyPr>
          <a:lstStyle/>
          <a:p>
            <a:pPr marL="342900" indent="-342900">
              <a:buFontTx/>
              <a:buAutoNum type="arabicPeriod" startAt="3"/>
            </a:pPr>
            <a:r>
              <a:rPr lang="en-US" sz="2400">
                <a:solidFill>
                  <a:schemeClr val="tx2"/>
                </a:solidFill>
              </a:rPr>
              <a:t>The vacuum interface components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0" grpId="0"/>
      <p:bldP spid="266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Vacuum plumbing system - components</a:t>
            </a:r>
            <a:endParaRPr lang="en-US" dirty="0"/>
          </a:p>
        </p:txBody>
      </p:sp>
      <p:sp>
        <p:nvSpPr>
          <p:cNvPr id="25602" name="Rectangle 3"/>
          <p:cNvSpPr>
            <a:spLocks noChangeArrowheads="1"/>
          </p:cNvSpPr>
          <p:nvPr/>
        </p:nvSpPr>
        <p:spPr bwMode="auto">
          <a:xfrm>
            <a:off x="152400" y="1676400"/>
            <a:ext cx="3886200" cy="3265488"/>
          </a:xfrm>
          <a:prstGeom prst="rect">
            <a:avLst/>
          </a:prstGeom>
          <a:noFill/>
          <a:ln w="9525">
            <a:noFill/>
            <a:miter lim="800000"/>
            <a:headEnd/>
            <a:tailEnd/>
          </a:ln>
        </p:spPr>
        <p:txBody>
          <a:bodyPr>
            <a:spAutoFit/>
          </a:bodyPr>
          <a:lstStyle/>
          <a:p>
            <a:r>
              <a:rPr lang="en-US" sz="2800" b="1">
                <a:solidFill>
                  <a:schemeClr val="tx2"/>
                </a:solidFill>
                <a:latin typeface="Franklin Gothic Book" pitchFamily="34" charset="0"/>
              </a:rPr>
              <a:t>The Vacuum Center</a:t>
            </a:r>
          </a:p>
          <a:p>
            <a:r>
              <a:rPr lang="en-US">
                <a:solidFill>
                  <a:schemeClr val="tx2"/>
                </a:solidFill>
                <a:latin typeface="Franklin Gothic Book" pitchFamily="34" charset="0"/>
              </a:rPr>
              <a:t>The Vacuum Center produces the</a:t>
            </a:r>
          </a:p>
          <a:p>
            <a:r>
              <a:rPr lang="en-US">
                <a:solidFill>
                  <a:schemeClr val="tx2"/>
                </a:solidFill>
                <a:latin typeface="Franklin Gothic Book" pitchFamily="34" charset="0"/>
              </a:rPr>
              <a:t>working vacuum pressures for the </a:t>
            </a:r>
          </a:p>
          <a:p>
            <a:r>
              <a:rPr lang="en-US">
                <a:solidFill>
                  <a:schemeClr val="tx2"/>
                </a:solidFill>
                <a:latin typeface="Franklin Gothic Book" pitchFamily="34" charset="0"/>
              </a:rPr>
              <a:t>piping network and vacuum interface </a:t>
            </a:r>
          </a:p>
          <a:p>
            <a:r>
              <a:rPr lang="en-US">
                <a:solidFill>
                  <a:schemeClr val="tx2"/>
                </a:solidFill>
                <a:latin typeface="Franklin Gothic Book" pitchFamily="34" charset="0"/>
              </a:rPr>
              <a:t>components, and includes tanks for the temporary storage of waste collected from the fixtures.  It consists of:</a:t>
            </a:r>
          </a:p>
          <a:p>
            <a:pPr>
              <a:buFont typeface="Wingdings" pitchFamily="2" charset="2"/>
              <a:buChar char="§"/>
            </a:pPr>
            <a:r>
              <a:rPr lang="en-US">
                <a:solidFill>
                  <a:schemeClr val="tx2"/>
                </a:solidFill>
                <a:latin typeface="Franklin Gothic Book" pitchFamily="34" charset="0"/>
              </a:rPr>
              <a:t> Vacuum Pumps</a:t>
            </a:r>
          </a:p>
          <a:p>
            <a:pPr>
              <a:buFont typeface="Wingdings" pitchFamily="2" charset="2"/>
              <a:buChar char="§"/>
            </a:pPr>
            <a:r>
              <a:rPr lang="en-US">
                <a:solidFill>
                  <a:schemeClr val="tx2"/>
                </a:solidFill>
                <a:latin typeface="Franklin Gothic Book" pitchFamily="34" charset="0"/>
              </a:rPr>
              <a:t> Storage tanks</a:t>
            </a:r>
          </a:p>
          <a:p>
            <a:pPr>
              <a:buFont typeface="Wingdings" pitchFamily="2" charset="2"/>
              <a:buChar char="§"/>
            </a:pPr>
            <a:r>
              <a:rPr lang="en-US">
                <a:solidFill>
                  <a:schemeClr val="tx2"/>
                </a:solidFill>
                <a:latin typeface="Franklin Gothic Book" pitchFamily="34" charset="0"/>
              </a:rPr>
              <a:t> Controls to integrate their operation</a:t>
            </a:r>
          </a:p>
        </p:txBody>
      </p:sp>
      <p:pic>
        <p:nvPicPr>
          <p:cNvPr id="25603" name="Picture 2" descr="C:\Documents and Settings\LMARSHALL\My Documents\ASPE 2010\VacCenter.jpg"/>
          <p:cNvPicPr>
            <a:picLocks noChangeAspect="1" noChangeArrowheads="1"/>
          </p:cNvPicPr>
          <p:nvPr/>
        </p:nvPicPr>
        <p:blipFill>
          <a:blip r:embed="rId2"/>
          <a:srcRect/>
          <a:stretch>
            <a:fillRect/>
          </a:stretch>
        </p:blipFill>
        <p:spPr bwMode="auto">
          <a:xfrm>
            <a:off x="4114800" y="1981200"/>
            <a:ext cx="4764088" cy="4551363"/>
          </a:xfrm>
          <a:prstGeom prst="rect">
            <a:avLst/>
          </a:prstGeom>
          <a:noFill/>
          <a:ln w="12700">
            <a:solidFill>
              <a:schemeClr val="tx2"/>
            </a:solidFill>
            <a:miter lim="800000"/>
            <a:headEnd/>
            <a:tailEnd/>
          </a:ln>
        </p:spPr>
      </p:pic>
      <p:sp>
        <p:nvSpPr>
          <p:cNvPr id="25604" name="Rectangle 3"/>
          <p:cNvSpPr>
            <a:spLocks noChangeArrowheads="1"/>
          </p:cNvSpPr>
          <p:nvPr/>
        </p:nvSpPr>
        <p:spPr bwMode="auto">
          <a:xfrm>
            <a:off x="152400" y="5181600"/>
            <a:ext cx="3810000" cy="915988"/>
          </a:xfrm>
          <a:prstGeom prst="rect">
            <a:avLst/>
          </a:prstGeom>
          <a:noFill/>
          <a:ln w="9525">
            <a:noFill/>
            <a:miter lim="800000"/>
            <a:headEnd/>
            <a:tailEnd/>
          </a:ln>
        </p:spPr>
        <p:txBody>
          <a:bodyPr>
            <a:spAutoFit/>
          </a:bodyPr>
          <a:lstStyle/>
          <a:p>
            <a:pPr marL="342900" indent="-342900"/>
            <a:r>
              <a:rPr lang="en-US">
                <a:solidFill>
                  <a:schemeClr val="tx2"/>
                </a:solidFill>
                <a:latin typeface="Franklin Gothic Book" pitchFamily="34" charset="0"/>
              </a:rPr>
              <a:t>In some instances may also include:</a:t>
            </a:r>
          </a:p>
          <a:p>
            <a:pPr marL="342900" indent="-342900">
              <a:buFont typeface="Wingdings" pitchFamily="2" charset="2"/>
              <a:buChar char="§"/>
            </a:pPr>
            <a:r>
              <a:rPr lang="en-US">
                <a:solidFill>
                  <a:schemeClr val="tx2"/>
                </a:solidFill>
                <a:latin typeface="Franklin Gothic Book" pitchFamily="34" charset="0"/>
              </a:rPr>
              <a:t>Discharge Pumps</a:t>
            </a:r>
          </a:p>
          <a:p>
            <a:pPr marL="342900" indent="-342900">
              <a:buFont typeface="Wingdings" pitchFamily="2" charset="2"/>
              <a:buChar char="§"/>
            </a:pPr>
            <a:r>
              <a:rPr lang="en-US">
                <a:solidFill>
                  <a:schemeClr val="tx2"/>
                </a:solidFill>
                <a:latin typeface="Franklin Gothic Book" pitchFamily="34" charset="0"/>
              </a:rPr>
              <a:t>Sewage grinders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26626" name="Text Box 3"/>
          <p:cNvSpPr txBox="1">
            <a:spLocks noChangeArrowheads="1"/>
          </p:cNvSpPr>
          <p:nvPr/>
        </p:nvSpPr>
        <p:spPr bwMode="auto">
          <a:xfrm>
            <a:off x="457200" y="1447800"/>
            <a:ext cx="8229600" cy="1066800"/>
          </a:xfrm>
          <a:prstGeom prst="rect">
            <a:avLst/>
          </a:prstGeom>
          <a:noFill/>
          <a:ln w="9525">
            <a:noFill/>
            <a:miter lim="800000"/>
            <a:headEnd/>
            <a:tailEnd/>
          </a:ln>
        </p:spPr>
        <p:txBody>
          <a:bodyPr>
            <a:spAutoFit/>
          </a:bodyPr>
          <a:lstStyle/>
          <a:p>
            <a:r>
              <a:rPr lang="en-US" sz="3200">
                <a:solidFill>
                  <a:schemeClr val="tx2"/>
                </a:solidFill>
              </a:rPr>
              <a:t>Vacuum Centers come in sizes to suit the application:</a:t>
            </a:r>
          </a:p>
        </p:txBody>
      </p:sp>
      <p:pic>
        <p:nvPicPr>
          <p:cNvPr id="26627" name="Picture 6" descr="DSC_8957"/>
          <p:cNvPicPr>
            <a:picLocks noChangeAspect="1" noChangeArrowheads="1"/>
          </p:cNvPicPr>
          <p:nvPr/>
        </p:nvPicPr>
        <p:blipFill>
          <a:blip r:embed="rId2"/>
          <a:srcRect/>
          <a:stretch>
            <a:fillRect/>
          </a:stretch>
        </p:blipFill>
        <p:spPr bwMode="auto">
          <a:xfrm>
            <a:off x="1752600" y="2895600"/>
            <a:ext cx="5715000" cy="380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pic>
        <p:nvPicPr>
          <p:cNvPr id="27650" name="Picture 7" descr="NHM1 Vac Center Overview"/>
          <p:cNvPicPr>
            <a:picLocks noChangeAspect="1" noChangeArrowheads="1"/>
          </p:cNvPicPr>
          <p:nvPr/>
        </p:nvPicPr>
        <p:blipFill>
          <a:blip r:embed="rId2" cstate="print"/>
          <a:srcRect/>
          <a:stretch>
            <a:fillRect/>
          </a:stretch>
        </p:blipFill>
        <p:spPr bwMode="auto">
          <a:xfrm>
            <a:off x="1905000" y="2667000"/>
            <a:ext cx="5486400" cy="4114800"/>
          </a:xfrm>
          <a:prstGeom prst="rect">
            <a:avLst/>
          </a:prstGeom>
          <a:noFill/>
          <a:ln w="9525">
            <a:noFill/>
            <a:miter lim="800000"/>
            <a:headEnd/>
            <a:tailEnd/>
          </a:ln>
        </p:spPr>
      </p:pic>
      <p:sp>
        <p:nvSpPr>
          <p:cNvPr id="27651" name="Text Box 3"/>
          <p:cNvSpPr txBox="1">
            <a:spLocks noChangeArrowheads="1"/>
          </p:cNvSpPr>
          <p:nvPr/>
        </p:nvSpPr>
        <p:spPr bwMode="auto">
          <a:xfrm>
            <a:off x="457200" y="1447800"/>
            <a:ext cx="8229600" cy="1066800"/>
          </a:xfrm>
          <a:prstGeom prst="rect">
            <a:avLst/>
          </a:prstGeom>
          <a:noFill/>
          <a:ln w="9525">
            <a:noFill/>
            <a:miter lim="800000"/>
            <a:headEnd/>
            <a:tailEnd/>
          </a:ln>
        </p:spPr>
        <p:txBody>
          <a:bodyPr>
            <a:spAutoFit/>
          </a:bodyPr>
          <a:lstStyle/>
          <a:p>
            <a:r>
              <a:rPr lang="en-US" sz="3200">
                <a:solidFill>
                  <a:schemeClr val="tx2"/>
                </a:solidFill>
              </a:rPr>
              <a:t>Vacuum Centers come in sizes to suit the application: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pic>
        <p:nvPicPr>
          <p:cNvPr id="28674" name="Picture 12" descr="ContactSheet-002"/>
          <p:cNvPicPr>
            <a:picLocks noChangeAspect="1" noChangeArrowheads="1"/>
          </p:cNvPicPr>
          <p:nvPr/>
        </p:nvPicPr>
        <p:blipFill>
          <a:blip r:embed="rId2"/>
          <a:srcRect/>
          <a:stretch>
            <a:fillRect/>
          </a:stretch>
        </p:blipFill>
        <p:spPr bwMode="auto">
          <a:xfrm>
            <a:off x="4724400" y="3200400"/>
            <a:ext cx="4191000" cy="2782888"/>
          </a:xfrm>
          <a:prstGeom prst="rect">
            <a:avLst/>
          </a:prstGeom>
          <a:noFill/>
          <a:ln w="9525">
            <a:solidFill>
              <a:srgbClr val="000000"/>
            </a:solidFill>
            <a:miter lim="800000"/>
            <a:headEnd/>
            <a:tailEnd/>
          </a:ln>
        </p:spPr>
      </p:pic>
      <p:pic>
        <p:nvPicPr>
          <p:cNvPr id="28675" name="Picture 13" descr="20090303_4302"/>
          <p:cNvPicPr>
            <a:picLocks noChangeAspect="1" noChangeArrowheads="1"/>
          </p:cNvPicPr>
          <p:nvPr/>
        </p:nvPicPr>
        <p:blipFill>
          <a:blip r:embed="rId3"/>
          <a:srcRect/>
          <a:stretch>
            <a:fillRect/>
          </a:stretch>
        </p:blipFill>
        <p:spPr bwMode="auto">
          <a:xfrm>
            <a:off x="381000" y="3200400"/>
            <a:ext cx="4191000" cy="2794000"/>
          </a:xfrm>
          <a:prstGeom prst="rect">
            <a:avLst/>
          </a:prstGeom>
          <a:noFill/>
          <a:ln w="9525">
            <a:solidFill>
              <a:srgbClr val="000000"/>
            </a:solidFill>
            <a:miter lim="800000"/>
            <a:headEnd/>
            <a:tailEnd/>
          </a:ln>
        </p:spPr>
      </p:pic>
      <p:sp>
        <p:nvSpPr>
          <p:cNvPr id="28676" name="Text Box 3"/>
          <p:cNvSpPr txBox="1">
            <a:spLocks noChangeArrowheads="1"/>
          </p:cNvSpPr>
          <p:nvPr/>
        </p:nvSpPr>
        <p:spPr bwMode="auto">
          <a:xfrm>
            <a:off x="457200" y="1447800"/>
            <a:ext cx="8229600" cy="1066800"/>
          </a:xfrm>
          <a:prstGeom prst="rect">
            <a:avLst/>
          </a:prstGeom>
          <a:noFill/>
          <a:ln w="9525">
            <a:noFill/>
            <a:miter lim="800000"/>
            <a:headEnd/>
            <a:tailEnd/>
          </a:ln>
        </p:spPr>
        <p:txBody>
          <a:bodyPr>
            <a:spAutoFit/>
          </a:bodyPr>
          <a:lstStyle/>
          <a:p>
            <a:r>
              <a:rPr lang="en-US" sz="3200">
                <a:solidFill>
                  <a:schemeClr val="tx2"/>
                </a:solidFill>
              </a:rPr>
              <a:t>Vacuum Centers come in sizes to suit the application: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29698" name="Text Box 3"/>
          <p:cNvSpPr txBox="1">
            <a:spLocks noChangeArrowheads="1"/>
          </p:cNvSpPr>
          <p:nvPr/>
        </p:nvSpPr>
        <p:spPr bwMode="auto">
          <a:xfrm>
            <a:off x="304800" y="1524000"/>
            <a:ext cx="7950200" cy="457200"/>
          </a:xfrm>
          <a:prstGeom prst="rect">
            <a:avLst/>
          </a:prstGeom>
          <a:noFill/>
          <a:ln w="9525">
            <a:noFill/>
            <a:miter lim="800000"/>
            <a:headEnd/>
            <a:tailEnd/>
          </a:ln>
        </p:spPr>
        <p:txBody>
          <a:bodyPr wrap="none">
            <a:spAutoFit/>
          </a:bodyPr>
          <a:lstStyle/>
          <a:p>
            <a:r>
              <a:rPr lang="en-US" sz="2400">
                <a:solidFill>
                  <a:schemeClr val="tx2"/>
                </a:solidFill>
              </a:rPr>
              <a:t>Vacuum Center Design Considerations – Vacuum Pumps</a:t>
            </a:r>
          </a:p>
        </p:txBody>
      </p:sp>
      <p:sp>
        <p:nvSpPr>
          <p:cNvPr id="29699" name="Rectangle 6"/>
          <p:cNvSpPr>
            <a:spLocks noChangeArrowheads="1"/>
          </p:cNvSpPr>
          <p:nvPr/>
        </p:nvSpPr>
        <p:spPr bwMode="auto">
          <a:xfrm>
            <a:off x="304800" y="2057400"/>
            <a:ext cx="8153400" cy="915988"/>
          </a:xfrm>
          <a:prstGeom prst="rect">
            <a:avLst/>
          </a:prstGeom>
          <a:noFill/>
          <a:ln w="9525">
            <a:noFill/>
            <a:miter lim="800000"/>
            <a:headEnd/>
            <a:tailEnd/>
          </a:ln>
        </p:spPr>
        <p:txBody>
          <a:bodyPr>
            <a:spAutoFit/>
          </a:bodyPr>
          <a:lstStyle/>
          <a:p>
            <a:r>
              <a:rPr lang="en-US">
                <a:solidFill>
                  <a:schemeClr val="tx2"/>
                </a:solidFill>
              </a:rPr>
              <a:t>Vacuum pumps remove air introduced into the vacuum piping network as waste is evacuated from the fixtures and accumulators throughout the facility.  Their sizing and quantity must take into account these factors:</a:t>
            </a:r>
          </a:p>
        </p:txBody>
      </p:sp>
      <p:sp>
        <p:nvSpPr>
          <p:cNvPr id="32772" name="Rectangle 7"/>
          <p:cNvSpPr>
            <a:spLocks noChangeArrowheads="1"/>
          </p:cNvSpPr>
          <p:nvPr/>
        </p:nvSpPr>
        <p:spPr bwMode="auto">
          <a:xfrm>
            <a:off x="685800" y="3048000"/>
            <a:ext cx="7924800" cy="641350"/>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The required nominal and minimum pressures for the system and Interface Valve operation – typically 16”Hg to 20”Hg</a:t>
            </a:r>
          </a:p>
        </p:txBody>
      </p:sp>
      <p:sp>
        <p:nvSpPr>
          <p:cNvPr id="32773" name="Rectangle 8"/>
          <p:cNvSpPr>
            <a:spLocks noChangeArrowheads="1"/>
          </p:cNvSpPr>
          <p:nvPr/>
        </p:nvSpPr>
        <p:spPr bwMode="auto">
          <a:xfrm>
            <a:off x="685800" y="3810000"/>
            <a:ext cx="7924800" cy="641350"/>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How much atmospheric air is introduced into the piping network when a vacuum interface valve is operated – manufacturer specific</a:t>
            </a:r>
          </a:p>
        </p:txBody>
      </p:sp>
      <p:sp>
        <p:nvSpPr>
          <p:cNvPr id="32774" name="Rectangle 11"/>
          <p:cNvSpPr>
            <a:spLocks noChangeArrowheads="1"/>
          </p:cNvSpPr>
          <p:nvPr/>
        </p:nvSpPr>
        <p:spPr bwMode="auto">
          <a:xfrm>
            <a:off x="685800" y="4572000"/>
            <a:ext cx="7924800" cy="641350"/>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The quantity of Interface Valves and the usage factor, or load profile, of the fixture use</a:t>
            </a:r>
          </a:p>
        </p:txBody>
      </p:sp>
      <p:sp>
        <p:nvSpPr>
          <p:cNvPr id="32775" name="Rectangle 12"/>
          <p:cNvSpPr>
            <a:spLocks noChangeArrowheads="1"/>
          </p:cNvSpPr>
          <p:nvPr/>
        </p:nvSpPr>
        <p:spPr bwMode="auto">
          <a:xfrm>
            <a:off x="685800" y="5334000"/>
            <a:ext cx="7924800" cy="915988"/>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The peak simultaneous and sustained Interface Valve activity. This will be an important factor in determining the optimum the Storage Tank and Vacuum Pump sizes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32774" grpId="0"/>
      <p:bldP spid="327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30722" name="Text Box 3"/>
          <p:cNvSpPr txBox="1">
            <a:spLocks noChangeArrowheads="1"/>
          </p:cNvSpPr>
          <p:nvPr/>
        </p:nvSpPr>
        <p:spPr bwMode="auto">
          <a:xfrm>
            <a:off x="304800" y="1524000"/>
            <a:ext cx="7950200" cy="457200"/>
          </a:xfrm>
          <a:prstGeom prst="rect">
            <a:avLst/>
          </a:prstGeom>
          <a:noFill/>
          <a:ln w="9525">
            <a:noFill/>
            <a:miter lim="800000"/>
            <a:headEnd/>
            <a:tailEnd/>
          </a:ln>
        </p:spPr>
        <p:txBody>
          <a:bodyPr wrap="none">
            <a:spAutoFit/>
          </a:bodyPr>
          <a:lstStyle/>
          <a:p>
            <a:r>
              <a:rPr lang="en-US" sz="2400">
                <a:solidFill>
                  <a:schemeClr val="tx2"/>
                </a:solidFill>
              </a:rPr>
              <a:t>Vacuum Center Design Considerations – Vacuum Pumps</a:t>
            </a:r>
          </a:p>
        </p:txBody>
      </p:sp>
      <p:sp>
        <p:nvSpPr>
          <p:cNvPr id="30723" name="Rectangle 5"/>
          <p:cNvSpPr>
            <a:spLocks noChangeArrowheads="1"/>
          </p:cNvSpPr>
          <p:nvPr/>
        </p:nvSpPr>
        <p:spPr bwMode="auto">
          <a:xfrm>
            <a:off x="609600" y="2286000"/>
            <a:ext cx="7924800" cy="366713"/>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Degree of redundancy</a:t>
            </a:r>
          </a:p>
        </p:txBody>
      </p:sp>
      <p:sp>
        <p:nvSpPr>
          <p:cNvPr id="33796" name="Rectangle 9"/>
          <p:cNvSpPr>
            <a:spLocks noChangeArrowheads="1"/>
          </p:cNvSpPr>
          <p:nvPr/>
        </p:nvSpPr>
        <p:spPr bwMode="auto">
          <a:xfrm>
            <a:off x="914400" y="2667000"/>
            <a:ext cx="7924800" cy="641350"/>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For most applications duplex vacuum pumps, each sized for 75% - 100% of the peak load provides an acceptable level of redundancy.</a:t>
            </a:r>
          </a:p>
        </p:txBody>
      </p:sp>
      <p:sp>
        <p:nvSpPr>
          <p:cNvPr id="33797" name="Rectangle 10"/>
          <p:cNvSpPr>
            <a:spLocks noChangeArrowheads="1"/>
          </p:cNvSpPr>
          <p:nvPr/>
        </p:nvSpPr>
        <p:spPr bwMode="auto">
          <a:xfrm>
            <a:off x="914400" y="3429000"/>
            <a:ext cx="7924800" cy="915988"/>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For critical applications such as medical or correctional facilities, a minimum of three vacuum pumps, each sized for 50% of the peak load is recommended.</a:t>
            </a:r>
          </a:p>
        </p:txBody>
      </p:sp>
      <p:sp>
        <p:nvSpPr>
          <p:cNvPr id="33798" name="Rectangle 11"/>
          <p:cNvSpPr>
            <a:spLocks noChangeArrowheads="1"/>
          </p:cNvSpPr>
          <p:nvPr/>
        </p:nvSpPr>
        <p:spPr bwMode="auto">
          <a:xfrm>
            <a:off x="609600" y="4572000"/>
            <a:ext cx="7924800" cy="366713"/>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Effect of Storage Tank Volume on Vacuum Pump selection</a:t>
            </a:r>
          </a:p>
        </p:txBody>
      </p:sp>
      <p:sp>
        <p:nvSpPr>
          <p:cNvPr id="33799" name="Rectangle 13"/>
          <p:cNvSpPr>
            <a:spLocks noChangeArrowheads="1"/>
          </p:cNvSpPr>
          <p:nvPr/>
        </p:nvSpPr>
        <p:spPr bwMode="auto">
          <a:xfrm>
            <a:off x="914400" y="4953000"/>
            <a:ext cx="7924800" cy="641350"/>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Storage tank volume can be used to reduce pump sized with respect to the systems peak load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7" grpId="0"/>
      <p:bldP spid="33798" grpId="0"/>
      <p:bldP spid="337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31746" name="Text Box 3"/>
          <p:cNvSpPr txBox="1">
            <a:spLocks noChangeArrowheads="1"/>
          </p:cNvSpPr>
          <p:nvPr/>
        </p:nvSpPr>
        <p:spPr bwMode="auto">
          <a:xfrm>
            <a:off x="304800" y="1524000"/>
            <a:ext cx="7780338" cy="457200"/>
          </a:xfrm>
          <a:prstGeom prst="rect">
            <a:avLst/>
          </a:prstGeom>
          <a:noFill/>
          <a:ln w="9525">
            <a:noFill/>
            <a:miter lim="800000"/>
            <a:headEnd/>
            <a:tailEnd/>
          </a:ln>
        </p:spPr>
        <p:txBody>
          <a:bodyPr wrap="none">
            <a:spAutoFit/>
          </a:bodyPr>
          <a:lstStyle/>
          <a:p>
            <a:r>
              <a:rPr lang="en-US" sz="2400">
                <a:solidFill>
                  <a:schemeClr val="tx2"/>
                </a:solidFill>
              </a:rPr>
              <a:t>Vacuum Center Design Considerations – Storage Tanks</a:t>
            </a:r>
          </a:p>
        </p:txBody>
      </p:sp>
      <p:sp>
        <p:nvSpPr>
          <p:cNvPr id="31747" name="Rectangle 4"/>
          <p:cNvSpPr>
            <a:spLocks noChangeArrowheads="1"/>
          </p:cNvSpPr>
          <p:nvPr/>
        </p:nvSpPr>
        <p:spPr bwMode="auto">
          <a:xfrm>
            <a:off x="304800" y="2057400"/>
            <a:ext cx="8153400" cy="915988"/>
          </a:xfrm>
          <a:prstGeom prst="rect">
            <a:avLst/>
          </a:prstGeom>
          <a:noFill/>
          <a:ln w="9525">
            <a:noFill/>
            <a:miter lim="800000"/>
            <a:headEnd/>
            <a:tailEnd/>
          </a:ln>
        </p:spPr>
        <p:txBody>
          <a:bodyPr>
            <a:spAutoFit/>
          </a:bodyPr>
          <a:lstStyle/>
          <a:p>
            <a:r>
              <a:rPr lang="en-US">
                <a:solidFill>
                  <a:schemeClr val="tx2"/>
                </a:solidFill>
              </a:rPr>
              <a:t>The Storage Tanks receive waste from the facility and, as the name implies, hold it for eventual discharge into the facility’s sewer main.  Their sizing and configuration must take into account these factors:</a:t>
            </a:r>
          </a:p>
        </p:txBody>
      </p:sp>
      <p:sp>
        <p:nvSpPr>
          <p:cNvPr id="34820" name="Rectangle 5"/>
          <p:cNvSpPr>
            <a:spLocks noChangeArrowheads="1"/>
          </p:cNvSpPr>
          <p:nvPr/>
        </p:nvSpPr>
        <p:spPr bwMode="auto">
          <a:xfrm>
            <a:off x="685800" y="3048000"/>
            <a:ext cx="7924800" cy="366713"/>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A minimum of two tanks is recommended</a:t>
            </a:r>
          </a:p>
        </p:txBody>
      </p:sp>
      <p:sp>
        <p:nvSpPr>
          <p:cNvPr id="34821" name="Rectangle 6"/>
          <p:cNvSpPr>
            <a:spLocks noChangeArrowheads="1"/>
          </p:cNvSpPr>
          <p:nvPr/>
        </p:nvSpPr>
        <p:spPr bwMode="auto">
          <a:xfrm>
            <a:off x="685800" y="3505200"/>
            <a:ext cx="7924800" cy="641350"/>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Design and size must accommodate both the composition of the incoming waste streams as well as the volume</a:t>
            </a:r>
          </a:p>
        </p:txBody>
      </p:sp>
      <p:sp>
        <p:nvSpPr>
          <p:cNvPr id="34822" name="Rectangle 7"/>
          <p:cNvSpPr>
            <a:spLocks noChangeArrowheads="1"/>
          </p:cNvSpPr>
          <p:nvPr/>
        </p:nvSpPr>
        <p:spPr bwMode="auto">
          <a:xfrm>
            <a:off x="685800" y="4267200"/>
            <a:ext cx="7924800" cy="366713"/>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Redundancy and future expansion of the system should be considered</a:t>
            </a:r>
          </a:p>
        </p:txBody>
      </p:sp>
      <p:sp>
        <p:nvSpPr>
          <p:cNvPr id="34823" name="Rectangle 8"/>
          <p:cNvSpPr>
            <a:spLocks noChangeArrowheads="1"/>
          </p:cNvSpPr>
          <p:nvPr/>
        </p:nvSpPr>
        <p:spPr bwMode="auto">
          <a:xfrm>
            <a:off x="685800" y="4724400"/>
            <a:ext cx="7924800" cy="641350"/>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What volume the waste collection tanks will be with respect to the load profile – more volume can reduce vacuum pump sizing</a:t>
            </a:r>
          </a:p>
        </p:txBody>
      </p:sp>
      <p:sp>
        <p:nvSpPr>
          <p:cNvPr id="34824" name="Rectangle 9"/>
          <p:cNvSpPr>
            <a:spLocks noChangeArrowheads="1"/>
          </p:cNvSpPr>
          <p:nvPr/>
        </p:nvSpPr>
        <p:spPr bwMode="auto">
          <a:xfrm>
            <a:off x="685800" y="5562600"/>
            <a:ext cx="7924800" cy="366713"/>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Determine how the waste will be discharged from the tanks</a:t>
            </a:r>
          </a:p>
        </p:txBody>
      </p:sp>
      <p:sp>
        <p:nvSpPr>
          <p:cNvPr id="34825" name="Rectangle 10"/>
          <p:cNvSpPr>
            <a:spLocks noChangeArrowheads="1"/>
          </p:cNvSpPr>
          <p:nvPr/>
        </p:nvSpPr>
        <p:spPr bwMode="auto">
          <a:xfrm>
            <a:off x="1066800" y="5867400"/>
            <a:ext cx="7924800" cy="366713"/>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Gravity drain</a:t>
            </a:r>
          </a:p>
        </p:txBody>
      </p:sp>
      <p:sp>
        <p:nvSpPr>
          <p:cNvPr id="34826" name="Rectangle 11"/>
          <p:cNvSpPr>
            <a:spLocks noChangeArrowheads="1"/>
          </p:cNvSpPr>
          <p:nvPr/>
        </p:nvSpPr>
        <p:spPr bwMode="auto">
          <a:xfrm>
            <a:off x="1066800" y="6248400"/>
            <a:ext cx="7924800" cy="366713"/>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Pumped drain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P spid="34822" grpId="0"/>
      <p:bldP spid="34823" grpId="0"/>
      <p:bldP spid="34824" grpId="0"/>
      <p:bldP spid="34825" grpId="0"/>
      <p:bldP spid="348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14338" name="Text Box 3"/>
          <p:cNvSpPr txBox="1">
            <a:spLocks noChangeArrowheads="1"/>
          </p:cNvSpPr>
          <p:nvPr/>
        </p:nvSpPr>
        <p:spPr bwMode="auto">
          <a:xfrm>
            <a:off x="457200" y="1447800"/>
            <a:ext cx="8229600" cy="579438"/>
          </a:xfrm>
          <a:prstGeom prst="rect">
            <a:avLst/>
          </a:prstGeom>
          <a:noFill/>
          <a:ln w="9525">
            <a:noFill/>
            <a:miter lim="800000"/>
            <a:headEnd/>
            <a:tailEnd/>
          </a:ln>
        </p:spPr>
        <p:txBody>
          <a:bodyPr>
            <a:spAutoFit/>
          </a:bodyPr>
          <a:lstStyle/>
          <a:p>
            <a:pPr algn="ctr"/>
            <a:r>
              <a:rPr lang="en-US" sz="3200">
                <a:solidFill>
                  <a:schemeClr val="tx2"/>
                </a:solidFill>
              </a:rPr>
              <a:t>What we are going to cover today –</a:t>
            </a:r>
          </a:p>
        </p:txBody>
      </p:sp>
      <p:sp>
        <p:nvSpPr>
          <p:cNvPr id="14339" name="Text Box 4"/>
          <p:cNvSpPr txBox="1">
            <a:spLocks noChangeArrowheads="1"/>
          </p:cNvSpPr>
          <p:nvPr/>
        </p:nvSpPr>
        <p:spPr bwMode="auto">
          <a:xfrm>
            <a:off x="838200" y="2286000"/>
            <a:ext cx="4937125" cy="1555750"/>
          </a:xfrm>
          <a:prstGeom prst="rect">
            <a:avLst/>
          </a:prstGeom>
          <a:noFill/>
          <a:ln w="9525">
            <a:noFill/>
            <a:miter lim="800000"/>
            <a:headEnd/>
            <a:tailEnd/>
          </a:ln>
        </p:spPr>
        <p:txBody>
          <a:bodyPr wrap="none">
            <a:spAutoFit/>
          </a:bodyPr>
          <a:lstStyle/>
          <a:p>
            <a:r>
              <a:rPr lang="en-US" sz="2400">
                <a:solidFill>
                  <a:schemeClr val="tx2"/>
                </a:solidFill>
              </a:rPr>
              <a:t>About the technology</a:t>
            </a:r>
            <a:r>
              <a:rPr lang="en-US">
                <a:solidFill>
                  <a:schemeClr val="tx2"/>
                </a:solidFill>
              </a:rPr>
              <a:t> -</a:t>
            </a:r>
          </a:p>
          <a:p>
            <a:pPr lvl="1">
              <a:buFontTx/>
              <a:buChar char="•"/>
            </a:pPr>
            <a:r>
              <a:rPr lang="en-US">
                <a:solidFill>
                  <a:schemeClr val="tx2"/>
                </a:solidFill>
              </a:rPr>
              <a:t> A little history</a:t>
            </a:r>
          </a:p>
          <a:p>
            <a:pPr lvl="1">
              <a:buFontTx/>
              <a:buChar char="•"/>
            </a:pPr>
            <a:r>
              <a:rPr lang="en-US">
                <a:solidFill>
                  <a:schemeClr val="tx2"/>
                </a:solidFill>
              </a:rPr>
              <a:t> Why it is relevant</a:t>
            </a:r>
          </a:p>
          <a:p>
            <a:pPr lvl="1">
              <a:buFontTx/>
              <a:buChar char="•"/>
            </a:pPr>
            <a:r>
              <a:rPr lang="en-US">
                <a:solidFill>
                  <a:schemeClr val="tx2"/>
                </a:solidFill>
              </a:rPr>
              <a:t> How it works</a:t>
            </a:r>
          </a:p>
          <a:p>
            <a:pPr lvl="1">
              <a:buFontTx/>
              <a:buChar char="•"/>
            </a:pPr>
            <a:r>
              <a:rPr lang="en-US">
                <a:solidFill>
                  <a:schemeClr val="tx2"/>
                </a:solidFill>
              </a:rPr>
              <a:t> Design considerations – how to employ it</a:t>
            </a:r>
          </a:p>
        </p:txBody>
      </p:sp>
      <p:sp>
        <p:nvSpPr>
          <p:cNvPr id="14340" name="Text Box 5"/>
          <p:cNvSpPr txBox="1">
            <a:spLocks noChangeArrowheads="1"/>
          </p:cNvSpPr>
          <p:nvPr/>
        </p:nvSpPr>
        <p:spPr bwMode="auto">
          <a:xfrm>
            <a:off x="914400" y="4114800"/>
            <a:ext cx="5876925" cy="731838"/>
          </a:xfrm>
          <a:prstGeom prst="rect">
            <a:avLst/>
          </a:prstGeom>
          <a:noFill/>
          <a:ln w="9525">
            <a:noFill/>
            <a:miter lim="800000"/>
            <a:headEnd/>
            <a:tailEnd/>
          </a:ln>
        </p:spPr>
        <p:txBody>
          <a:bodyPr wrap="none">
            <a:spAutoFit/>
          </a:bodyPr>
          <a:lstStyle/>
          <a:p>
            <a:r>
              <a:rPr lang="en-US" sz="2400">
                <a:solidFill>
                  <a:schemeClr val="tx2"/>
                </a:solidFill>
              </a:rPr>
              <a:t>A Plumbing Engineers Perspective -</a:t>
            </a:r>
            <a:r>
              <a:rPr lang="en-US">
                <a:solidFill>
                  <a:schemeClr val="tx2"/>
                </a:solidFill>
              </a:rPr>
              <a:t> </a:t>
            </a:r>
          </a:p>
          <a:p>
            <a:pPr lvl="1">
              <a:buFontTx/>
              <a:buChar char="•"/>
            </a:pPr>
            <a:r>
              <a:rPr lang="en-US">
                <a:solidFill>
                  <a:schemeClr val="tx2"/>
                </a:solidFill>
              </a:rPr>
              <a:t> Jeff Mortensen – Mosley Architects and Engineers</a:t>
            </a:r>
          </a:p>
        </p:txBody>
      </p:sp>
      <p:sp>
        <p:nvSpPr>
          <p:cNvPr id="14341" name="Text Box 6"/>
          <p:cNvSpPr txBox="1">
            <a:spLocks noChangeArrowheads="1"/>
          </p:cNvSpPr>
          <p:nvPr/>
        </p:nvSpPr>
        <p:spPr bwMode="auto">
          <a:xfrm>
            <a:off x="990600" y="5105400"/>
            <a:ext cx="5178425" cy="731838"/>
          </a:xfrm>
          <a:prstGeom prst="rect">
            <a:avLst/>
          </a:prstGeom>
          <a:noFill/>
          <a:ln w="9525">
            <a:noFill/>
            <a:miter lim="800000"/>
            <a:headEnd/>
            <a:tailEnd/>
          </a:ln>
        </p:spPr>
        <p:txBody>
          <a:bodyPr wrap="none">
            <a:spAutoFit/>
          </a:bodyPr>
          <a:lstStyle/>
          <a:p>
            <a:r>
              <a:rPr lang="en-US" sz="2400">
                <a:solidFill>
                  <a:schemeClr val="tx2"/>
                </a:solidFill>
              </a:rPr>
              <a:t>A Owners Perspective - </a:t>
            </a:r>
          </a:p>
          <a:p>
            <a:pPr lvl="1">
              <a:buFontTx/>
              <a:buChar char="•"/>
            </a:pPr>
            <a:r>
              <a:rPr lang="en-US">
                <a:solidFill>
                  <a:schemeClr val="tx2"/>
                </a:solidFill>
              </a:rPr>
              <a:t> Jim Hudspath – Center for Medical Science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32770" name="Text Box 3"/>
          <p:cNvSpPr txBox="1">
            <a:spLocks noChangeArrowheads="1"/>
          </p:cNvSpPr>
          <p:nvPr/>
        </p:nvSpPr>
        <p:spPr bwMode="auto">
          <a:xfrm>
            <a:off x="304800" y="1524000"/>
            <a:ext cx="7780338" cy="457200"/>
          </a:xfrm>
          <a:prstGeom prst="rect">
            <a:avLst/>
          </a:prstGeom>
          <a:noFill/>
          <a:ln w="9525">
            <a:noFill/>
            <a:miter lim="800000"/>
            <a:headEnd/>
            <a:tailEnd/>
          </a:ln>
        </p:spPr>
        <p:txBody>
          <a:bodyPr wrap="none">
            <a:spAutoFit/>
          </a:bodyPr>
          <a:lstStyle/>
          <a:p>
            <a:r>
              <a:rPr lang="en-US" sz="2400">
                <a:solidFill>
                  <a:schemeClr val="tx2"/>
                </a:solidFill>
              </a:rPr>
              <a:t>Vacuum Center Design Considerations – Storage Tanks</a:t>
            </a:r>
          </a:p>
        </p:txBody>
      </p:sp>
      <p:sp>
        <p:nvSpPr>
          <p:cNvPr id="32771" name="Rectangle 4"/>
          <p:cNvSpPr>
            <a:spLocks noChangeArrowheads="1"/>
          </p:cNvSpPr>
          <p:nvPr/>
        </p:nvSpPr>
        <p:spPr bwMode="auto">
          <a:xfrm>
            <a:off x="304800" y="2057400"/>
            <a:ext cx="8153400" cy="366713"/>
          </a:xfrm>
          <a:prstGeom prst="rect">
            <a:avLst/>
          </a:prstGeom>
          <a:noFill/>
          <a:ln w="9525">
            <a:noFill/>
            <a:miter lim="800000"/>
            <a:headEnd/>
            <a:tailEnd/>
          </a:ln>
        </p:spPr>
        <p:txBody>
          <a:bodyPr>
            <a:spAutoFit/>
          </a:bodyPr>
          <a:lstStyle/>
          <a:p>
            <a:r>
              <a:rPr lang="en-US">
                <a:solidFill>
                  <a:schemeClr val="tx2"/>
                </a:solidFill>
              </a:rPr>
              <a:t>Gravity drainage constraints:</a:t>
            </a:r>
          </a:p>
        </p:txBody>
      </p:sp>
      <p:sp>
        <p:nvSpPr>
          <p:cNvPr id="35844" name="Rectangle 5"/>
          <p:cNvSpPr>
            <a:spLocks noChangeArrowheads="1"/>
          </p:cNvSpPr>
          <p:nvPr/>
        </p:nvSpPr>
        <p:spPr bwMode="auto">
          <a:xfrm>
            <a:off x="609600" y="3200400"/>
            <a:ext cx="7924800" cy="366713"/>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Only one tank should be allowed to drain at a given time</a:t>
            </a:r>
          </a:p>
        </p:txBody>
      </p:sp>
      <p:sp>
        <p:nvSpPr>
          <p:cNvPr id="35845" name="Rectangle 6"/>
          <p:cNvSpPr>
            <a:spLocks noChangeArrowheads="1"/>
          </p:cNvSpPr>
          <p:nvPr/>
        </p:nvSpPr>
        <p:spPr bwMode="auto">
          <a:xfrm>
            <a:off x="609600" y="3657600"/>
            <a:ext cx="7924800" cy="1190625"/>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When the off-line tank is draining, the tank(s) remaining on-line must have sufficient “free board” space (open space above the waste level) to absorb the anticipated inflow from the building until the drain cycle is complete</a:t>
            </a:r>
          </a:p>
        </p:txBody>
      </p:sp>
      <p:sp>
        <p:nvSpPr>
          <p:cNvPr id="35846" name="Rectangle 7"/>
          <p:cNvSpPr>
            <a:spLocks noChangeArrowheads="1"/>
          </p:cNvSpPr>
          <p:nvPr/>
        </p:nvSpPr>
        <p:spPr bwMode="auto">
          <a:xfrm>
            <a:off x="609600" y="4876800"/>
            <a:ext cx="7924800" cy="641350"/>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Include enough time in the drainage cycle to allow the vacuum pumps to recharge the vacuum pressure in the working pressure in the system</a:t>
            </a:r>
          </a:p>
        </p:txBody>
      </p:sp>
      <p:sp>
        <p:nvSpPr>
          <p:cNvPr id="35847" name="Rectangle 8"/>
          <p:cNvSpPr>
            <a:spLocks noChangeArrowheads="1"/>
          </p:cNvSpPr>
          <p:nvPr/>
        </p:nvSpPr>
        <p:spPr bwMode="auto">
          <a:xfrm>
            <a:off x="609600" y="5715000"/>
            <a:ext cx="7924800" cy="641350"/>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What volume the waste collection tanks will be with respect to the load profile – more volume can reduce vacuum pump sizing</a:t>
            </a:r>
          </a:p>
        </p:txBody>
      </p:sp>
      <p:sp>
        <p:nvSpPr>
          <p:cNvPr id="35848" name="Rectangle 12"/>
          <p:cNvSpPr>
            <a:spLocks noChangeArrowheads="1"/>
          </p:cNvSpPr>
          <p:nvPr/>
        </p:nvSpPr>
        <p:spPr bwMode="auto">
          <a:xfrm>
            <a:off x="609600" y="2514600"/>
            <a:ext cx="7924800" cy="641350"/>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Gravity drainage should be limited to those systems with Storage Tank volumes below 500 gallons each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5" grpId="0"/>
      <p:bldP spid="35846" grpId="0"/>
      <p:bldP spid="35847" grpId="0"/>
      <p:bldP spid="358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33794" name="Text Box 3"/>
          <p:cNvSpPr txBox="1">
            <a:spLocks noChangeArrowheads="1"/>
          </p:cNvSpPr>
          <p:nvPr/>
        </p:nvSpPr>
        <p:spPr bwMode="auto">
          <a:xfrm>
            <a:off x="304800" y="1524000"/>
            <a:ext cx="7780338" cy="457200"/>
          </a:xfrm>
          <a:prstGeom prst="rect">
            <a:avLst/>
          </a:prstGeom>
          <a:noFill/>
          <a:ln w="9525">
            <a:noFill/>
            <a:miter lim="800000"/>
            <a:headEnd/>
            <a:tailEnd/>
          </a:ln>
        </p:spPr>
        <p:txBody>
          <a:bodyPr wrap="none">
            <a:spAutoFit/>
          </a:bodyPr>
          <a:lstStyle/>
          <a:p>
            <a:r>
              <a:rPr lang="en-US" sz="2400">
                <a:solidFill>
                  <a:schemeClr val="tx2"/>
                </a:solidFill>
              </a:rPr>
              <a:t>Vacuum Center Design Considerations – Storage Tanks</a:t>
            </a:r>
          </a:p>
        </p:txBody>
      </p:sp>
      <p:sp>
        <p:nvSpPr>
          <p:cNvPr id="33795" name="Rectangle 4"/>
          <p:cNvSpPr>
            <a:spLocks noChangeArrowheads="1"/>
          </p:cNvSpPr>
          <p:nvPr/>
        </p:nvSpPr>
        <p:spPr bwMode="auto">
          <a:xfrm>
            <a:off x="304800" y="2057400"/>
            <a:ext cx="8153400" cy="366713"/>
          </a:xfrm>
          <a:prstGeom prst="rect">
            <a:avLst/>
          </a:prstGeom>
          <a:noFill/>
          <a:ln w="9525">
            <a:noFill/>
            <a:miter lim="800000"/>
            <a:headEnd/>
            <a:tailEnd/>
          </a:ln>
        </p:spPr>
        <p:txBody>
          <a:bodyPr>
            <a:spAutoFit/>
          </a:bodyPr>
          <a:lstStyle/>
          <a:p>
            <a:r>
              <a:rPr lang="en-US">
                <a:solidFill>
                  <a:schemeClr val="tx2"/>
                </a:solidFill>
              </a:rPr>
              <a:t>Pumped Discharge constraints:</a:t>
            </a:r>
          </a:p>
        </p:txBody>
      </p:sp>
      <p:sp>
        <p:nvSpPr>
          <p:cNvPr id="36868" name="Rectangle 5"/>
          <p:cNvSpPr>
            <a:spLocks noChangeArrowheads="1"/>
          </p:cNvSpPr>
          <p:nvPr/>
        </p:nvSpPr>
        <p:spPr bwMode="auto">
          <a:xfrm>
            <a:off x="533400" y="3900488"/>
            <a:ext cx="7924800" cy="915987"/>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Volumetric sizing follows the same general guidelines as a pump-down sump application. In general discharge pump capacity should be equal to the highest sustained inflow rate anticipated from the facility</a:t>
            </a:r>
          </a:p>
        </p:txBody>
      </p:sp>
      <p:sp>
        <p:nvSpPr>
          <p:cNvPr id="36869" name="Rectangle 7"/>
          <p:cNvSpPr>
            <a:spLocks noChangeArrowheads="1"/>
          </p:cNvSpPr>
          <p:nvPr/>
        </p:nvSpPr>
        <p:spPr bwMode="auto">
          <a:xfrm>
            <a:off x="533400" y="4906963"/>
            <a:ext cx="7924800" cy="641350"/>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The TDH (total dynamic head) of the discharge pumps must include the maximum negative pressure in the Storage Tanks – suction lift</a:t>
            </a:r>
          </a:p>
        </p:txBody>
      </p:sp>
      <p:sp>
        <p:nvSpPr>
          <p:cNvPr id="36870" name="Rectangle 9"/>
          <p:cNvSpPr>
            <a:spLocks noChangeArrowheads="1"/>
          </p:cNvSpPr>
          <p:nvPr/>
        </p:nvSpPr>
        <p:spPr bwMode="auto">
          <a:xfrm>
            <a:off x="533400" y="3168650"/>
            <a:ext cx="7924800" cy="641350"/>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Pumped drainage should be employed for those systems with Storage Tank volumes greater than 500 gallons each</a:t>
            </a:r>
          </a:p>
        </p:txBody>
      </p:sp>
      <p:sp>
        <p:nvSpPr>
          <p:cNvPr id="36871" name="Rectangle 12"/>
          <p:cNvSpPr>
            <a:spLocks noChangeArrowheads="1"/>
          </p:cNvSpPr>
          <p:nvPr/>
        </p:nvSpPr>
        <p:spPr bwMode="auto">
          <a:xfrm>
            <a:off x="533400" y="2438400"/>
            <a:ext cx="7924800" cy="641350"/>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Pumped drainage is always required with the outlet of the Storage Tanks are below the invert of the sewer connection</a:t>
            </a:r>
          </a:p>
        </p:txBody>
      </p:sp>
      <p:sp>
        <p:nvSpPr>
          <p:cNvPr id="36872" name="Rectangle 13"/>
          <p:cNvSpPr>
            <a:spLocks noChangeArrowheads="1"/>
          </p:cNvSpPr>
          <p:nvPr/>
        </p:nvSpPr>
        <p:spPr bwMode="auto">
          <a:xfrm>
            <a:off x="533400" y="5638800"/>
            <a:ext cx="7924800" cy="915988"/>
          </a:xfrm>
          <a:prstGeom prst="rect">
            <a:avLst/>
          </a:prstGeom>
          <a:noFill/>
          <a:ln w="9525">
            <a:noFill/>
            <a:miter lim="800000"/>
            <a:headEnd/>
            <a:tailEnd/>
          </a:ln>
        </p:spPr>
        <p:txBody>
          <a:bodyPr>
            <a:spAutoFit/>
          </a:bodyPr>
          <a:lstStyle/>
          <a:p>
            <a:pPr marL="342900" indent="-342900">
              <a:buFontTx/>
              <a:buChar char="•"/>
            </a:pPr>
            <a:r>
              <a:rPr lang="en-US">
                <a:solidFill>
                  <a:schemeClr val="tx2"/>
                </a:solidFill>
              </a:rPr>
              <a:t>The NPSHR (net positive suction head required) of the discharge pumps must be less than the NPSHA (net positive suction head available) in the Storage Tanks – be mindful of vapor pressures in the vessel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P spid="36870" grpId="0"/>
      <p:bldP spid="36871" grpId="0"/>
      <p:bldP spid="368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34818" name="Text Box 3"/>
          <p:cNvSpPr txBox="1">
            <a:spLocks noChangeArrowheads="1"/>
          </p:cNvSpPr>
          <p:nvPr/>
        </p:nvSpPr>
        <p:spPr bwMode="auto">
          <a:xfrm>
            <a:off x="304800" y="1524000"/>
            <a:ext cx="7356475" cy="457200"/>
          </a:xfrm>
          <a:prstGeom prst="rect">
            <a:avLst/>
          </a:prstGeom>
          <a:noFill/>
          <a:ln w="9525">
            <a:noFill/>
            <a:miter lim="800000"/>
            <a:headEnd/>
            <a:tailEnd/>
          </a:ln>
        </p:spPr>
        <p:txBody>
          <a:bodyPr wrap="none">
            <a:spAutoFit/>
          </a:bodyPr>
          <a:lstStyle/>
          <a:p>
            <a:r>
              <a:rPr lang="en-US" sz="2400">
                <a:solidFill>
                  <a:schemeClr val="tx2"/>
                </a:solidFill>
              </a:rPr>
              <a:t>Vacuum Design Considerations – The Piping System</a:t>
            </a:r>
          </a:p>
        </p:txBody>
      </p:sp>
      <p:pic>
        <p:nvPicPr>
          <p:cNvPr id="34819" name="Picture 2" descr="C:\Documents and Settings\LMARSHALL\My Documents\ASPE 2010\conveyance.jpg"/>
          <p:cNvPicPr>
            <a:picLocks noChangeAspect="1" noChangeArrowheads="1"/>
          </p:cNvPicPr>
          <p:nvPr/>
        </p:nvPicPr>
        <p:blipFill>
          <a:blip r:embed="rId2"/>
          <a:srcRect/>
          <a:stretch>
            <a:fillRect/>
          </a:stretch>
        </p:blipFill>
        <p:spPr bwMode="auto">
          <a:xfrm>
            <a:off x="1828800" y="1981200"/>
            <a:ext cx="5029200" cy="3713163"/>
          </a:xfrm>
          <a:prstGeom prst="rect">
            <a:avLst/>
          </a:prstGeom>
          <a:noFill/>
          <a:ln w="12700">
            <a:solidFill>
              <a:schemeClr val="tx2"/>
            </a:solidFill>
            <a:miter lim="800000"/>
            <a:headEnd/>
            <a:tailEnd/>
          </a:ln>
        </p:spPr>
      </p:pic>
      <p:sp>
        <p:nvSpPr>
          <p:cNvPr id="34820" name="Rectangle 3"/>
          <p:cNvSpPr>
            <a:spLocks noChangeArrowheads="1"/>
          </p:cNvSpPr>
          <p:nvPr/>
        </p:nvSpPr>
        <p:spPr bwMode="auto">
          <a:xfrm>
            <a:off x="228600" y="5791200"/>
            <a:ext cx="8763000" cy="915988"/>
          </a:xfrm>
          <a:prstGeom prst="rect">
            <a:avLst/>
          </a:prstGeom>
          <a:noFill/>
          <a:ln w="9525">
            <a:noFill/>
            <a:miter lim="800000"/>
            <a:headEnd/>
            <a:tailEnd/>
          </a:ln>
        </p:spPr>
        <p:txBody>
          <a:bodyPr>
            <a:spAutoFit/>
          </a:bodyPr>
          <a:lstStyle/>
          <a:p>
            <a:r>
              <a:rPr lang="en-US">
                <a:solidFill>
                  <a:schemeClr val="tx2"/>
                </a:solidFill>
              </a:rPr>
              <a:t>The piping network consists of horizontal and vertical main lines from the vacuum center to the building, horizontal branches off the main lines, and risers/droppers to connect the horizontal piping to the fixtures requiring drainage.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35842" name="Text Box 3"/>
          <p:cNvSpPr txBox="1">
            <a:spLocks noChangeArrowheads="1"/>
          </p:cNvSpPr>
          <p:nvPr/>
        </p:nvSpPr>
        <p:spPr bwMode="auto">
          <a:xfrm>
            <a:off x="304800" y="1524000"/>
            <a:ext cx="7356475" cy="457200"/>
          </a:xfrm>
          <a:prstGeom prst="rect">
            <a:avLst/>
          </a:prstGeom>
          <a:noFill/>
          <a:ln w="9525">
            <a:noFill/>
            <a:miter lim="800000"/>
            <a:headEnd/>
            <a:tailEnd/>
          </a:ln>
        </p:spPr>
        <p:txBody>
          <a:bodyPr wrap="none">
            <a:spAutoFit/>
          </a:bodyPr>
          <a:lstStyle/>
          <a:p>
            <a:r>
              <a:rPr lang="en-US" sz="2400">
                <a:solidFill>
                  <a:schemeClr val="tx2"/>
                </a:solidFill>
              </a:rPr>
              <a:t>Vacuum Design Considerations – The Piping System</a:t>
            </a:r>
          </a:p>
        </p:txBody>
      </p:sp>
      <p:sp>
        <p:nvSpPr>
          <p:cNvPr id="35843" name="TextBox 6"/>
          <p:cNvSpPr txBox="1">
            <a:spLocks noChangeArrowheads="1"/>
          </p:cNvSpPr>
          <p:nvPr/>
        </p:nvSpPr>
        <p:spPr bwMode="auto">
          <a:xfrm>
            <a:off x="304800" y="2057400"/>
            <a:ext cx="6858000" cy="457200"/>
          </a:xfrm>
          <a:prstGeom prst="rect">
            <a:avLst/>
          </a:prstGeom>
          <a:noFill/>
          <a:ln w="9525">
            <a:noFill/>
            <a:miter lim="800000"/>
            <a:headEnd/>
            <a:tailEnd/>
          </a:ln>
        </p:spPr>
        <p:txBody>
          <a:bodyPr>
            <a:spAutoFit/>
          </a:bodyPr>
          <a:lstStyle/>
          <a:p>
            <a:r>
              <a:rPr lang="en-US" sz="2400">
                <a:solidFill>
                  <a:schemeClr val="tx2"/>
                </a:solidFill>
              </a:rPr>
              <a:t>Selection of Proper Piping Material</a:t>
            </a:r>
          </a:p>
        </p:txBody>
      </p:sp>
      <p:sp>
        <p:nvSpPr>
          <p:cNvPr id="38916" name="Rectangle 7"/>
          <p:cNvSpPr>
            <a:spLocks noChangeArrowheads="1"/>
          </p:cNvSpPr>
          <p:nvPr/>
        </p:nvSpPr>
        <p:spPr bwMode="auto">
          <a:xfrm>
            <a:off x="838200" y="2514600"/>
            <a:ext cx="7924800" cy="915988"/>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Materials must be of smooth internal bore, non-porus, and suitable for vacuum pressures up to 29”Hg.  PVC, CPVC, Schedule 10 Stainless Steel, and Type L or M Copper are good candidates.</a:t>
            </a:r>
          </a:p>
        </p:txBody>
      </p:sp>
      <p:sp>
        <p:nvSpPr>
          <p:cNvPr id="38917" name="Rectangle 8"/>
          <p:cNvSpPr>
            <a:spLocks noChangeArrowheads="1"/>
          </p:cNvSpPr>
          <p:nvPr/>
        </p:nvSpPr>
        <p:spPr bwMode="auto">
          <a:xfrm>
            <a:off x="762000" y="3657600"/>
            <a:ext cx="7924800" cy="366713"/>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Materials must suitable for the waste stream being processed</a:t>
            </a:r>
          </a:p>
        </p:txBody>
      </p:sp>
      <p:sp>
        <p:nvSpPr>
          <p:cNvPr id="38918" name="Rectangle 9"/>
          <p:cNvSpPr>
            <a:spLocks noChangeArrowheads="1"/>
          </p:cNvSpPr>
          <p:nvPr/>
        </p:nvSpPr>
        <p:spPr bwMode="auto">
          <a:xfrm>
            <a:off x="762000" y="4267200"/>
            <a:ext cx="7924800" cy="366713"/>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DWV pattern fittings are required for all directional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p:bldP spid="389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36866" name="Text Box 3"/>
          <p:cNvSpPr txBox="1">
            <a:spLocks noChangeArrowheads="1"/>
          </p:cNvSpPr>
          <p:nvPr/>
        </p:nvSpPr>
        <p:spPr bwMode="auto">
          <a:xfrm>
            <a:off x="304800" y="1524000"/>
            <a:ext cx="7356475" cy="457200"/>
          </a:xfrm>
          <a:prstGeom prst="rect">
            <a:avLst/>
          </a:prstGeom>
          <a:noFill/>
          <a:ln w="9525">
            <a:noFill/>
            <a:miter lim="800000"/>
            <a:headEnd/>
            <a:tailEnd/>
          </a:ln>
        </p:spPr>
        <p:txBody>
          <a:bodyPr wrap="none">
            <a:spAutoFit/>
          </a:bodyPr>
          <a:lstStyle/>
          <a:p>
            <a:r>
              <a:rPr lang="en-US" sz="2400">
                <a:solidFill>
                  <a:schemeClr val="tx2"/>
                </a:solidFill>
              </a:rPr>
              <a:t>Vacuum Design Considerations – The Piping System</a:t>
            </a:r>
          </a:p>
        </p:txBody>
      </p:sp>
      <p:sp>
        <p:nvSpPr>
          <p:cNvPr id="36867" name="TextBox 6"/>
          <p:cNvSpPr txBox="1">
            <a:spLocks noChangeArrowheads="1"/>
          </p:cNvSpPr>
          <p:nvPr/>
        </p:nvSpPr>
        <p:spPr bwMode="auto">
          <a:xfrm>
            <a:off x="304800" y="2057400"/>
            <a:ext cx="6858000" cy="457200"/>
          </a:xfrm>
          <a:prstGeom prst="rect">
            <a:avLst/>
          </a:prstGeom>
          <a:noFill/>
          <a:ln w="9525">
            <a:noFill/>
            <a:miter lim="800000"/>
            <a:headEnd/>
            <a:tailEnd/>
          </a:ln>
        </p:spPr>
        <p:txBody>
          <a:bodyPr>
            <a:spAutoFit/>
          </a:bodyPr>
          <a:lstStyle/>
          <a:p>
            <a:r>
              <a:rPr lang="en-US" sz="2400">
                <a:solidFill>
                  <a:schemeClr val="tx2"/>
                </a:solidFill>
              </a:rPr>
              <a:t>Piping Sizing, Layout, and Routing</a:t>
            </a:r>
          </a:p>
        </p:txBody>
      </p:sp>
      <p:sp>
        <p:nvSpPr>
          <p:cNvPr id="39940" name="Rectangle 5"/>
          <p:cNvSpPr>
            <a:spLocks noChangeArrowheads="1"/>
          </p:cNvSpPr>
          <p:nvPr/>
        </p:nvSpPr>
        <p:spPr bwMode="auto">
          <a:xfrm>
            <a:off x="838200" y="2514600"/>
            <a:ext cx="7924800" cy="915988"/>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Layout the system providing each toilet fixture and accumulator a connection with a vacuum interface valve, full port check valve, and isolation valve. </a:t>
            </a:r>
          </a:p>
        </p:txBody>
      </p:sp>
      <p:sp>
        <p:nvSpPr>
          <p:cNvPr id="39941" name="Rectangle 6"/>
          <p:cNvSpPr>
            <a:spLocks noChangeArrowheads="1"/>
          </p:cNvSpPr>
          <p:nvPr/>
        </p:nvSpPr>
        <p:spPr bwMode="auto">
          <a:xfrm>
            <a:off x="838200" y="3429000"/>
            <a:ext cx="7924800" cy="641350"/>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Typical piping connection from the toilet or accumulator to the main or branch is 1-1/2” to maintain proper velocities.</a:t>
            </a:r>
          </a:p>
        </p:txBody>
      </p:sp>
      <p:sp>
        <p:nvSpPr>
          <p:cNvPr id="39942" name="Rectangle 7"/>
          <p:cNvSpPr>
            <a:spLocks noChangeArrowheads="1"/>
          </p:cNvSpPr>
          <p:nvPr/>
        </p:nvSpPr>
        <p:spPr bwMode="auto">
          <a:xfrm>
            <a:off x="838200" y="4191000"/>
            <a:ext cx="7924800" cy="641350"/>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Vertical lift limitations – 22’ to 25’ without additional consultation with manufacturer</a:t>
            </a:r>
          </a:p>
        </p:txBody>
      </p:sp>
      <p:sp>
        <p:nvSpPr>
          <p:cNvPr id="39943" name="Rectangle 8"/>
          <p:cNvSpPr>
            <a:spLocks noChangeArrowheads="1"/>
          </p:cNvSpPr>
          <p:nvPr/>
        </p:nvSpPr>
        <p:spPr bwMode="auto">
          <a:xfrm>
            <a:off x="838200" y="4876800"/>
            <a:ext cx="7924800" cy="366713"/>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Offsets in vertical lift should be limited to 1, with a maximum offset of 12”</a:t>
            </a:r>
          </a:p>
        </p:txBody>
      </p:sp>
      <p:sp>
        <p:nvSpPr>
          <p:cNvPr id="39944" name="Rectangle 9"/>
          <p:cNvSpPr>
            <a:spLocks noChangeArrowheads="1"/>
          </p:cNvSpPr>
          <p:nvPr/>
        </p:nvSpPr>
        <p:spPr bwMode="auto">
          <a:xfrm>
            <a:off x="838200" y="5486400"/>
            <a:ext cx="7924800" cy="366713"/>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Enter overhead piping from above; offset no more than 45° from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P spid="39942" grpId="0"/>
      <p:bldP spid="39943" grpId="0"/>
      <p:bldP spid="399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37901" name="Text Box 3"/>
          <p:cNvSpPr txBox="1">
            <a:spLocks noChangeArrowheads="1"/>
          </p:cNvSpPr>
          <p:nvPr/>
        </p:nvSpPr>
        <p:spPr bwMode="auto">
          <a:xfrm>
            <a:off x="304800" y="1524000"/>
            <a:ext cx="7356475" cy="457200"/>
          </a:xfrm>
          <a:prstGeom prst="rect">
            <a:avLst/>
          </a:prstGeom>
          <a:noFill/>
          <a:ln w="9525">
            <a:noFill/>
            <a:miter lim="800000"/>
            <a:headEnd/>
            <a:tailEnd/>
          </a:ln>
        </p:spPr>
        <p:txBody>
          <a:bodyPr wrap="none">
            <a:spAutoFit/>
          </a:bodyPr>
          <a:lstStyle/>
          <a:p>
            <a:r>
              <a:rPr lang="en-US" sz="2400">
                <a:solidFill>
                  <a:schemeClr val="tx2"/>
                </a:solidFill>
              </a:rPr>
              <a:t>Vacuum Design Considerations – The Piping System</a:t>
            </a:r>
          </a:p>
        </p:txBody>
      </p:sp>
      <p:sp>
        <p:nvSpPr>
          <p:cNvPr id="37902" name="TextBox 6"/>
          <p:cNvSpPr txBox="1">
            <a:spLocks noChangeArrowheads="1"/>
          </p:cNvSpPr>
          <p:nvPr/>
        </p:nvSpPr>
        <p:spPr bwMode="auto">
          <a:xfrm>
            <a:off x="304800" y="2057400"/>
            <a:ext cx="6858000" cy="457200"/>
          </a:xfrm>
          <a:prstGeom prst="rect">
            <a:avLst/>
          </a:prstGeom>
          <a:noFill/>
          <a:ln w="9525">
            <a:noFill/>
            <a:miter lim="800000"/>
            <a:headEnd/>
            <a:tailEnd/>
          </a:ln>
        </p:spPr>
        <p:txBody>
          <a:bodyPr>
            <a:spAutoFit/>
          </a:bodyPr>
          <a:lstStyle/>
          <a:p>
            <a:r>
              <a:rPr lang="en-US" sz="2400">
                <a:solidFill>
                  <a:schemeClr val="tx2"/>
                </a:solidFill>
              </a:rPr>
              <a:t>Piping Sizing, Layout, and Routing</a:t>
            </a:r>
          </a:p>
        </p:txBody>
      </p:sp>
      <p:sp>
        <p:nvSpPr>
          <p:cNvPr id="40964" name="Rectangle 5"/>
          <p:cNvSpPr>
            <a:spLocks noChangeArrowheads="1"/>
          </p:cNvSpPr>
          <p:nvPr/>
        </p:nvSpPr>
        <p:spPr bwMode="auto">
          <a:xfrm>
            <a:off x="838200" y="2514600"/>
            <a:ext cx="7924800" cy="641350"/>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Horizontal branch and main lines - use the Manning formula to keep pipe mains NO MORE than half full.</a:t>
            </a:r>
          </a:p>
        </p:txBody>
      </p:sp>
      <p:sp>
        <p:nvSpPr>
          <p:cNvPr id="40965" name="Rectangle 6"/>
          <p:cNvSpPr>
            <a:spLocks noChangeArrowheads="1"/>
          </p:cNvSpPr>
          <p:nvPr/>
        </p:nvSpPr>
        <p:spPr bwMode="auto">
          <a:xfrm>
            <a:off x="838200" y="3276600"/>
            <a:ext cx="7924800" cy="1190625"/>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Horizontal mains and branches should be sloped at 2%.  Without slope there is no energy to move the waste to the Storage Tanks except for the occasional opening of the Interface valve which only operates a few seconds during each evacuation cycle.</a:t>
            </a:r>
          </a:p>
        </p:txBody>
      </p:sp>
      <p:sp>
        <p:nvSpPr>
          <p:cNvPr id="40966" name="Rectangle 7"/>
          <p:cNvSpPr>
            <a:spLocks noChangeArrowheads="1"/>
          </p:cNvSpPr>
          <p:nvPr/>
        </p:nvSpPr>
        <p:spPr bwMode="auto">
          <a:xfrm>
            <a:off x="838200" y="4572000"/>
            <a:ext cx="7924800" cy="1006475"/>
          </a:xfrm>
          <a:prstGeom prst="rect">
            <a:avLst/>
          </a:prstGeom>
          <a:noFill/>
          <a:ln w="9525">
            <a:noFill/>
            <a:miter lim="800000"/>
            <a:headEnd/>
            <a:tailEnd/>
          </a:ln>
        </p:spPr>
        <p:txBody>
          <a:bodyPr>
            <a:spAutoFit/>
          </a:bodyPr>
          <a:lstStyle/>
          <a:p>
            <a:pPr marL="342900" indent="-342900">
              <a:buFont typeface="Wingdings" pitchFamily="2" charset="2"/>
              <a:buChar char="ü"/>
            </a:pPr>
            <a:r>
              <a:rPr lang="en-US" sz="2400">
                <a:solidFill>
                  <a:schemeClr val="tx2"/>
                </a:solidFill>
              </a:rPr>
              <a:t>Good News!</a:t>
            </a:r>
            <a:r>
              <a:rPr lang="en-US">
                <a:solidFill>
                  <a:schemeClr val="tx2"/>
                </a:solidFill>
              </a:rPr>
              <a:t>  Vacuum drainage lets you recover slope so that the gradient does not have to be continuous between the fixture and vacuum center.  The vacuum engineering term for this feature is “slope make-up”</a:t>
            </a:r>
          </a:p>
        </p:txBody>
      </p:sp>
      <p:sp>
        <p:nvSpPr>
          <p:cNvPr id="40967" name="Rectangle 8"/>
          <p:cNvSpPr>
            <a:spLocks noChangeArrowheads="1"/>
          </p:cNvSpPr>
          <p:nvPr/>
        </p:nvSpPr>
        <p:spPr bwMode="auto">
          <a:xfrm>
            <a:off x="838200" y="5791200"/>
            <a:ext cx="7924800" cy="366713"/>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Slope make-ups should be limited to 36” to total elevation difference.</a:t>
            </a:r>
          </a:p>
        </p:txBody>
      </p:sp>
      <p:sp>
        <p:nvSpPr>
          <p:cNvPr id="37907" name="Text Box 8"/>
          <p:cNvSpPr txBox="1">
            <a:spLocks noChangeArrowheads="1"/>
          </p:cNvSpPr>
          <p:nvPr/>
        </p:nvSpPr>
        <p:spPr bwMode="auto">
          <a:xfrm>
            <a:off x="609600" y="6248400"/>
            <a:ext cx="8153400" cy="304800"/>
          </a:xfrm>
          <a:prstGeom prst="rect">
            <a:avLst/>
          </a:prstGeom>
          <a:noFill/>
          <a:ln w="9525">
            <a:noFill/>
            <a:miter lim="800000"/>
            <a:headEnd/>
            <a:tailEnd/>
          </a:ln>
        </p:spPr>
        <p:txBody>
          <a:bodyPr>
            <a:spAutoFit/>
          </a:bodyPr>
          <a:lstStyle/>
          <a:p>
            <a:r>
              <a:rPr lang="en-US" sz="1400">
                <a:solidFill>
                  <a:schemeClr val="tx2"/>
                </a:solidFill>
              </a:rPr>
              <a:t>[…queue 03 Slope Make-Up movie…]</a:t>
            </a:r>
          </a:p>
        </p:txBody>
      </p:sp>
      <p:graphicFrame>
        <p:nvGraphicFramePr>
          <p:cNvPr id="37899" name="Object 11"/>
          <p:cNvGraphicFramePr>
            <a:graphicFrameLocks noChangeAspect="1"/>
          </p:cNvGraphicFramePr>
          <p:nvPr/>
        </p:nvGraphicFramePr>
        <p:xfrm>
          <a:off x="1219200" y="1371600"/>
          <a:ext cx="6591300" cy="5092700"/>
        </p:xfrm>
        <a:graphic>
          <a:graphicData uri="http://schemas.openxmlformats.org/presentationml/2006/ole">
            <p:oleObj spid="_x0000_s37899" name="Acrobat Document" r:id="rId3" imgW="7603200" imgH="5875200" progId="AcroExch.Document.7">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p:bldP spid="40966" grpId="0"/>
      <p:bldP spid="409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38914" name="Text Box 4"/>
          <p:cNvSpPr txBox="1">
            <a:spLocks noChangeArrowheads="1"/>
          </p:cNvSpPr>
          <p:nvPr/>
        </p:nvSpPr>
        <p:spPr bwMode="auto">
          <a:xfrm>
            <a:off x="457200" y="2133600"/>
            <a:ext cx="8229600" cy="1917700"/>
          </a:xfrm>
          <a:prstGeom prst="rect">
            <a:avLst/>
          </a:prstGeom>
          <a:noFill/>
          <a:ln w="9525">
            <a:noFill/>
            <a:miter lim="800000"/>
            <a:headEnd/>
            <a:tailEnd/>
          </a:ln>
        </p:spPr>
        <p:txBody>
          <a:bodyPr>
            <a:spAutoFit/>
          </a:bodyPr>
          <a:lstStyle/>
          <a:p>
            <a:r>
              <a:rPr lang="en-US" sz="2400">
                <a:solidFill>
                  <a:schemeClr val="tx2"/>
                </a:solidFill>
              </a:rPr>
              <a:t>The vacuum interface components separate atmospheric pressure at the fixture from vacuum pressure in the piping network and allows waste to be removed from the fixture or its accumulator for delivery to the piping network.  The major components are:</a:t>
            </a:r>
          </a:p>
        </p:txBody>
      </p:sp>
      <p:sp>
        <p:nvSpPr>
          <p:cNvPr id="41988" name="Text Box 4"/>
          <p:cNvSpPr txBox="1">
            <a:spLocks noChangeArrowheads="1"/>
          </p:cNvSpPr>
          <p:nvPr/>
        </p:nvSpPr>
        <p:spPr bwMode="auto">
          <a:xfrm>
            <a:off x="1143000" y="4876800"/>
            <a:ext cx="7391400" cy="457200"/>
          </a:xfrm>
          <a:prstGeom prst="rect">
            <a:avLst/>
          </a:prstGeom>
          <a:noFill/>
          <a:ln w="9525">
            <a:noFill/>
            <a:miter lim="800000"/>
            <a:headEnd/>
            <a:tailEnd/>
          </a:ln>
        </p:spPr>
        <p:txBody>
          <a:bodyPr>
            <a:spAutoFit/>
          </a:bodyPr>
          <a:lstStyle/>
          <a:p>
            <a:pPr marL="342900" indent="-342900">
              <a:buFontTx/>
              <a:buAutoNum type="arabicPeriod" startAt="2"/>
            </a:pPr>
            <a:r>
              <a:rPr lang="en-US" sz="2400">
                <a:solidFill>
                  <a:schemeClr val="tx2"/>
                </a:solidFill>
              </a:rPr>
              <a:t>The vacuum interface valve controller</a:t>
            </a:r>
          </a:p>
        </p:txBody>
      </p:sp>
      <p:sp>
        <p:nvSpPr>
          <p:cNvPr id="41989" name="Text Box 4"/>
          <p:cNvSpPr txBox="1">
            <a:spLocks noChangeArrowheads="1"/>
          </p:cNvSpPr>
          <p:nvPr/>
        </p:nvSpPr>
        <p:spPr bwMode="auto">
          <a:xfrm>
            <a:off x="1143000" y="4191000"/>
            <a:ext cx="7391400" cy="457200"/>
          </a:xfrm>
          <a:prstGeom prst="rect">
            <a:avLst/>
          </a:prstGeom>
          <a:noFill/>
          <a:ln w="9525">
            <a:noFill/>
            <a:miter lim="800000"/>
            <a:headEnd/>
            <a:tailEnd/>
          </a:ln>
        </p:spPr>
        <p:txBody>
          <a:bodyPr>
            <a:spAutoFit/>
          </a:bodyPr>
          <a:lstStyle/>
          <a:p>
            <a:pPr marL="342900" indent="-342900">
              <a:buFontTx/>
              <a:buAutoNum type="arabicPeriod"/>
            </a:pPr>
            <a:r>
              <a:rPr lang="en-US" sz="2400">
                <a:solidFill>
                  <a:schemeClr val="tx2"/>
                </a:solidFill>
              </a:rPr>
              <a:t>The vacuum interface valve</a:t>
            </a:r>
          </a:p>
        </p:txBody>
      </p:sp>
      <p:sp>
        <p:nvSpPr>
          <p:cNvPr id="41990" name="Text Box 4"/>
          <p:cNvSpPr txBox="1">
            <a:spLocks noChangeArrowheads="1"/>
          </p:cNvSpPr>
          <p:nvPr/>
        </p:nvSpPr>
        <p:spPr bwMode="auto">
          <a:xfrm>
            <a:off x="1143000" y="5562600"/>
            <a:ext cx="7391400" cy="457200"/>
          </a:xfrm>
          <a:prstGeom prst="rect">
            <a:avLst/>
          </a:prstGeom>
          <a:noFill/>
          <a:ln w="9525">
            <a:noFill/>
            <a:miter lim="800000"/>
            <a:headEnd/>
            <a:tailEnd/>
          </a:ln>
        </p:spPr>
        <p:txBody>
          <a:bodyPr>
            <a:spAutoFit/>
          </a:bodyPr>
          <a:lstStyle/>
          <a:p>
            <a:pPr marL="342900" indent="-342900">
              <a:buFontTx/>
              <a:buAutoNum type="arabicPeriod" startAt="3"/>
            </a:pPr>
            <a:r>
              <a:rPr lang="en-US" sz="2400">
                <a:solidFill>
                  <a:schemeClr val="tx2"/>
                </a:solidFill>
              </a:rPr>
              <a:t>The vacuum specific fixture or accumulator</a:t>
            </a:r>
          </a:p>
        </p:txBody>
      </p:sp>
      <p:sp>
        <p:nvSpPr>
          <p:cNvPr id="38918" name="Text Box 3"/>
          <p:cNvSpPr txBox="1">
            <a:spLocks noChangeArrowheads="1"/>
          </p:cNvSpPr>
          <p:nvPr/>
        </p:nvSpPr>
        <p:spPr bwMode="auto">
          <a:xfrm>
            <a:off x="304800" y="1524000"/>
            <a:ext cx="8407400" cy="457200"/>
          </a:xfrm>
          <a:prstGeom prst="rect">
            <a:avLst/>
          </a:prstGeom>
          <a:noFill/>
          <a:ln w="9525">
            <a:noFill/>
            <a:miter lim="800000"/>
            <a:headEnd/>
            <a:tailEnd/>
          </a:ln>
        </p:spPr>
        <p:txBody>
          <a:bodyPr wrap="none">
            <a:spAutoFit/>
          </a:bodyPr>
          <a:lstStyle/>
          <a:p>
            <a:r>
              <a:rPr lang="en-US" sz="2400">
                <a:solidFill>
                  <a:schemeClr val="tx2"/>
                </a:solidFill>
              </a:rPr>
              <a:t>Vacuum Design Considerations – The Interface Components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19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pic>
        <p:nvPicPr>
          <p:cNvPr id="39938" name="Picture 9" descr="collecion points"/>
          <p:cNvPicPr>
            <a:picLocks noChangeAspect="1" noChangeArrowheads="1"/>
          </p:cNvPicPr>
          <p:nvPr/>
        </p:nvPicPr>
        <p:blipFill>
          <a:blip r:embed="rId2"/>
          <a:srcRect/>
          <a:stretch>
            <a:fillRect/>
          </a:stretch>
        </p:blipFill>
        <p:spPr bwMode="auto">
          <a:xfrm>
            <a:off x="1371600" y="1981200"/>
            <a:ext cx="6858000" cy="4684713"/>
          </a:xfrm>
          <a:prstGeom prst="rect">
            <a:avLst/>
          </a:prstGeom>
          <a:noFill/>
          <a:ln w="9525">
            <a:noFill/>
            <a:miter lim="800000"/>
            <a:headEnd/>
            <a:tailEnd/>
          </a:ln>
        </p:spPr>
      </p:pic>
      <p:sp>
        <p:nvSpPr>
          <p:cNvPr id="43011" name="Oval 6"/>
          <p:cNvSpPr>
            <a:spLocks noChangeArrowheads="1"/>
          </p:cNvSpPr>
          <p:nvPr/>
        </p:nvSpPr>
        <p:spPr bwMode="auto">
          <a:xfrm>
            <a:off x="1524000" y="4876800"/>
            <a:ext cx="685800" cy="838200"/>
          </a:xfrm>
          <a:prstGeom prst="ellipse">
            <a:avLst/>
          </a:prstGeom>
          <a:noFill/>
          <a:ln w="38100">
            <a:solidFill>
              <a:srgbClr val="FF0000"/>
            </a:solidFill>
            <a:round/>
            <a:headEnd/>
            <a:tailEnd/>
          </a:ln>
        </p:spPr>
        <p:txBody>
          <a:bodyPr wrap="none" anchor="ctr"/>
          <a:lstStyle/>
          <a:p>
            <a:endParaRPr lang="en-US"/>
          </a:p>
        </p:txBody>
      </p:sp>
      <p:sp>
        <p:nvSpPr>
          <p:cNvPr id="43012" name="Oval 7"/>
          <p:cNvSpPr>
            <a:spLocks noChangeArrowheads="1"/>
          </p:cNvSpPr>
          <p:nvPr/>
        </p:nvSpPr>
        <p:spPr bwMode="auto">
          <a:xfrm>
            <a:off x="2133600" y="4419600"/>
            <a:ext cx="838200" cy="685800"/>
          </a:xfrm>
          <a:prstGeom prst="ellipse">
            <a:avLst/>
          </a:prstGeom>
          <a:noFill/>
          <a:ln w="38100">
            <a:solidFill>
              <a:srgbClr val="FF0000"/>
            </a:solidFill>
            <a:round/>
            <a:headEnd/>
            <a:tailEnd/>
          </a:ln>
        </p:spPr>
        <p:txBody>
          <a:bodyPr wrap="none" anchor="ctr"/>
          <a:lstStyle/>
          <a:p>
            <a:endParaRPr lang="en-US"/>
          </a:p>
        </p:txBody>
      </p:sp>
      <p:sp>
        <p:nvSpPr>
          <p:cNvPr id="43013" name="Oval 8"/>
          <p:cNvSpPr>
            <a:spLocks noChangeArrowheads="1"/>
          </p:cNvSpPr>
          <p:nvPr/>
        </p:nvSpPr>
        <p:spPr bwMode="auto">
          <a:xfrm>
            <a:off x="4495800" y="3505200"/>
            <a:ext cx="762000" cy="685800"/>
          </a:xfrm>
          <a:prstGeom prst="ellipse">
            <a:avLst/>
          </a:prstGeom>
          <a:noFill/>
          <a:ln w="38100">
            <a:solidFill>
              <a:srgbClr val="FF0000"/>
            </a:solidFill>
            <a:round/>
            <a:headEnd/>
            <a:tailEnd/>
          </a:ln>
        </p:spPr>
        <p:txBody>
          <a:bodyPr wrap="none" anchor="ctr"/>
          <a:lstStyle/>
          <a:p>
            <a:endParaRPr lang="en-US"/>
          </a:p>
        </p:txBody>
      </p:sp>
      <p:sp>
        <p:nvSpPr>
          <p:cNvPr id="43014" name="Oval 9"/>
          <p:cNvSpPr>
            <a:spLocks noChangeArrowheads="1"/>
          </p:cNvSpPr>
          <p:nvPr/>
        </p:nvSpPr>
        <p:spPr bwMode="auto">
          <a:xfrm>
            <a:off x="5715000" y="3962400"/>
            <a:ext cx="914400" cy="762000"/>
          </a:xfrm>
          <a:prstGeom prst="ellipse">
            <a:avLst/>
          </a:prstGeom>
          <a:noFill/>
          <a:ln w="38100">
            <a:solidFill>
              <a:srgbClr val="FF0000"/>
            </a:solidFill>
            <a:round/>
            <a:headEnd/>
            <a:tailEnd/>
          </a:ln>
        </p:spPr>
        <p:txBody>
          <a:bodyPr wrap="none" anchor="ctr"/>
          <a:lstStyle/>
          <a:p>
            <a:endParaRPr lang="en-US"/>
          </a:p>
        </p:txBody>
      </p:sp>
      <p:sp>
        <p:nvSpPr>
          <p:cNvPr id="43015" name="Oval 10"/>
          <p:cNvSpPr>
            <a:spLocks noChangeArrowheads="1"/>
          </p:cNvSpPr>
          <p:nvPr/>
        </p:nvSpPr>
        <p:spPr bwMode="auto">
          <a:xfrm>
            <a:off x="6172200" y="4953000"/>
            <a:ext cx="990600" cy="1066800"/>
          </a:xfrm>
          <a:prstGeom prst="ellipse">
            <a:avLst/>
          </a:prstGeom>
          <a:noFill/>
          <a:ln w="38100">
            <a:solidFill>
              <a:srgbClr val="FF0000"/>
            </a:solidFill>
            <a:round/>
            <a:headEnd/>
            <a:tailEnd/>
          </a:ln>
        </p:spPr>
        <p:txBody>
          <a:bodyPr wrap="none" anchor="ctr"/>
          <a:lstStyle/>
          <a:p>
            <a:endParaRPr lang="en-US"/>
          </a:p>
        </p:txBody>
      </p:sp>
      <p:sp>
        <p:nvSpPr>
          <p:cNvPr id="39944" name="Text Box 3"/>
          <p:cNvSpPr txBox="1">
            <a:spLocks noChangeArrowheads="1"/>
          </p:cNvSpPr>
          <p:nvPr/>
        </p:nvSpPr>
        <p:spPr bwMode="auto">
          <a:xfrm>
            <a:off x="304800" y="1524000"/>
            <a:ext cx="8407400" cy="457200"/>
          </a:xfrm>
          <a:prstGeom prst="rect">
            <a:avLst/>
          </a:prstGeom>
          <a:noFill/>
          <a:ln w="9525">
            <a:noFill/>
            <a:miter lim="800000"/>
            <a:headEnd/>
            <a:tailEnd/>
          </a:ln>
        </p:spPr>
        <p:txBody>
          <a:bodyPr wrap="none">
            <a:spAutoFit/>
          </a:bodyPr>
          <a:lstStyle/>
          <a:p>
            <a:r>
              <a:rPr lang="en-US" sz="2400">
                <a:solidFill>
                  <a:schemeClr val="tx2"/>
                </a:solidFill>
              </a:rPr>
              <a:t>Vacuum Design Considerations – The Interface Components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2" grpId="0" animBg="1"/>
      <p:bldP spid="43013" grpId="0" animBg="1"/>
      <p:bldP spid="43014" grpId="0" animBg="1"/>
      <p:bldP spid="430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40962" name="Text Box 4"/>
          <p:cNvSpPr txBox="1">
            <a:spLocks noChangeArrowheads="1"/>
          </p:cNvSpPr>
          <p:nvPr/>
        </p:nvSpPr>
        <p:spPr bwMode="auto">
          <a:xfrm>
            <a:off x="457200" y="2133600"/>
            <a:ext cx="8229600" cy="1187450"/>
          </a:xfrm>
          <a:prstGeom prst="rect">
            <a:avLst/>
          </a:prstGeom>
          <a:noFill/>
          <a:ln w="9525">
            <a:noFill/>
            <a:miter lim="800000"/>
            <a:headEnd/>
            <a:tailEnd/>
          </a:ln>
        </p:spPr>
        <p:txBody>
          <a:bodyPr>
            <a:spAutoFit/>
          </a:bodyPr>
          <a:lstStyle/>
          <a:p>
            <a:r>
              <a:rPr lang="en-US" sz="2400">
                <a:solidFill>
                  <a:schemeClr val="tx2"/>
                </a:solidFill>
              </a:rPr>
              <a:t>The vacuum interface valve separates the two pressure regimes and is the workhorse of the vacuum drainage system.  They must: </a:t>
            </a:r>
          </a:p>
        </p:txBody>
      </p:sp>
      <p:sp>
        <p:nvSpPr>
          <p:cNvPr id="40963" name="Text Box 8"/>
          <p:cNvSpPr txBox="1">
            <a:spLocks noChangeArrowheads="1"/>
          </p:cNvSpPr>
          <p:nvPr/>
        </p:nvSpPr>
        <p:spPr bwMode="auto">
          <a:xfrm>
            <a:off x="609600" y="6248400"/>
            <a:ext cx="8153400" cy="304800"/>
          </a:xfrm>
          <a:prstGeom prst="rect">
            <a:avLst/>
          </a:prstGeom>
          <a:noFill/>
          <a:ln w="9525">
            <a:noFill/>
            <a:miter lim="800000"/>
            <a:headEnd/>
            <a:tailEnd/>
          </a:ln>
        </p:spPr>
        <p:txBody>
          <a:bodyPr>
            <a:spAutoFit/>
          </a:bodyPr>
          <a:lstStyle/>
          <a:p>
            <a:r>
              <a:rPr lang="en-US" sz="1400">
                <a:solidFill>
                  <a:schemeClr val="tx2"/>
                </a:solidFill>
              </a:rPr>
              <a:t>[…queue 04 Interface Valves Movie; 05 Interface Valve Operation]</a:t>
            </a:r>
          </a:p>
        </p:txBody>
      </p:sp>
      <p:sp>
        <p:nvSpPr>
          <p:cNvPr id="44036" name="Text Box 4"/>
          <p:cNvSpPr txBox="1">
            <a:spLocks noChangeArrowheads="1"/>
          </p:cNvSpPr>
          <p:nvPr/>
        </p:nvSpPr>
        <p:spPr bwMode="auto">
          <a:xfrm>
            <a:off x="1143000" y="4495800"/>
            <a:ext cx="7391400" cy="822325"/>
          </a:xfrm>
          <a:prstGeom prst="rect">
            <a:avLst/>
          </a:prstGeom>
          <a:noFill/>
          <a:ln w="9525">
            <a:noFill/>
            <a:miter lim="800000"/>
            <a:headEnd/>
            <a:tailEnd/>
          </a:ln>
        </p:spPr>
        <p:txBody>
          <a:bodyPr>
            <a:spAutoFit/>
          </a:bodyPr>
          <a:lstStyle/>
          <a:p>
            <a:pPr marL="342900" indent="-342900">
              <a:buFontTx/>
              <a:buAutoNum type="arabicPeriod" startAt="2"/>
            </a:pPr>
            <a:r>
              <a:rPr lang="en-US" sz="2400">
                <a:solidFill>
                  <a:schemeClr val="tx2"/>
                </a:solidFill>
              </a:rPr>
              <a:t>Provide a nearly unobstructed path for the waste stream during the evacuation cycle</a:t>
            </a:r>
          </a:p>
        </p:txBody>
      </p:sp>
      <p:sp>
        <p:nvSpPr>
          <p:cNvPr id="44037" name="Text Box 4"/>
          <p:cNvSpPr txBox="1">
            <a:spLocks noChangeArrowheads="1"/>
          </p:cNvSpPr>
          <p:nvPr/>
        </p:nvSpPr>
        <p:spPr bwMode="auto">
          <a:xfrm>
            <a:off x="1143000" y="3505200"/>
            <a:ext cx="7391400" cy="822325"/>
          </a:xfrm>
          <a:prstGeom prst="rect">
            <a:avLst/>
          </a:prstGeom>
          <a:noFill/>
          <a:ln w="9525">
            <a:noFill/>
            <a:miter lim="800000"/>
            <a:headEnd/>
            <a:tailEnd/>
          </a:ln>
        </p:spPr>
        <p:txBody>
          <a:bodyPr>
            <a:spAutoFit/>
          </a:bodyPr>
          <a:lstStyle/>
          <a:p>
            <a:pPr marL="342900" indent="-342900">
              <a:buFontTx/>
              <a:buAutoNum type="arabicPeriod"/>
            </a:pPr>
            <a:r>
              <a:rPr lang="en-US" sz="2400">
                <a:solidFill>
                  <a:schemeClr val="tx2"/>
                </a:solidFill>
              </a:rPr>
              <a:t>Provide a bubble tight interface between the fixture or its accumulator and the piping network</a:t>
            </a:r>
          </a:p>
        </p:txBody>
      </p:sp>
      <p:sp>
        <p:nvSpPr>
          <p:cNvPr id="44038" name="Text Box 4"/>
          <p:cNvSpPr txBox="1">
            <a:spLocks noChangeArrowheads="1"/>
          </p:cNvSpPr>
          <p:nvPr/>
        </p:nvSpPr>
        <p:spPr bwMode="auto">
          <a:xfrm>
            <a:off x="1143000" y="5486400"/>
            <a:ext cx="7391400" cy="457200"/>
          </a:xfrm>
          <a:prstGeom prst="rect">
            <a:avLst/>
          </a:prstGeom>
          <a:noFill/>
          <a:ln w="9525">
            <a:noFill/>
            <a:miter lim="800000"/>
            <a:headEnd/>
            <a:tailEnd/>
          </a:ln>
        </p:spPr>
        <p:txBody>
          <a:bodyPr>
            <a:spAutoFit/>
          </a:bodyPr>
          <a:lstStyle/>
          <a:p>
            <a:pPr marL="342900" indent="-342900">
              <a:buFontTx/>
              <a:buAutoNum type="arabicPeriod" startAt="3"/>
            </a:pPr>
            <a:r>
              <a:rPr lang="en-US" sz="2400">
                <a:solidFill>
                  <a:schemeClr val="tx2"/>
                </a:solidFill>
              </a:rPr>
              <a:t>Be normally closed for failsafe operation</a:t>
            </a:r>
          </a:p>
        </p:txBody>
      </p:sp>
      <p:sp>
        <p:nvSpPr>
          <p:cNvPr id="40967" name="Text Box 3"/>
          <p:cNvSpPr txBox="1">
            <a:spLocks noChangeArrowheads="1"/>
          </p:cNvSpPr>
          <p:nvPr/>
        </p:nvSpPr>
        <p:spPr bwMode="auto">
          <a:xfrm>
            <a:off x="304800" y="1524000"/>
            <a:ext cx="7440613" cy="457200"/>
          </a:xfrm>
          <a:prstGeom prst="rect">
            <a:avLst/>
          </a:prstGeom>
          <a:noFill/>
          <a:ln w="9525">
            <a:noFill/>
            <a:miter lim="800000"/>
            <a:headEnd/>
            <a:tailEnd/>
          </a:ln>
        </p:spPr>
        <p:txBody>
          <a:bodyPr wrap="none">
            <a:spAutoFit/>
          </a:bodyPr>
          <a:lstStyle/>
          <a:p>
            <a:r>
              <a:rPr lang="en-US" sz="2400">
                <a:solidFill>
                  <a:schemeClr val="tx2"/>
                </a:solidFill>
              </a:rPr>
              <a:t>Vacuum Design Considerations – The Interface Valve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p:bldP spid="440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41986" name="Text Box 4"/>
          <p:cNvSpPr txBox="1">
            <a:spLocks noChangeArrowheads="1"/>
          </p:cNvSpPr>
          <p:nvPr/>
        </p:nvSpPr>
        <p:spPr bwMode="auto">
          <a:xfrm>
            <a:off x="457200" y="2133600"/>
            <a:ext cx="8229600" cy="1917700"/>
          </a:xfrm>
          <a:prstGeom prst="rect">
            <a:avLst/>
          </a:prstGeom>
          <a:noFill/>
          <a:ln w="9525">
            <a:noFill/>
            <a:miter lim="800000"/>
            <a:headEnd/>
            <a:tailEnd/>
          </a:ln>
        </p:spPr>
        <p:txBody>
          <a:bodyPr>
            <a:spAutoFit/>
          </a:bodyPr>
          <a:lstStyle/>
          <a:p>
            <a:r>
              <a:rPr lang="en-US" sz="2400">
                <a:solidFill>
                  <a:schemeClr val="tx2"/>
                </a:solidFill>
              </a:rPr>
              <a:t>The vacuum Interface Valve Controller determines when the Interface Valve must be opened and time the Valve opening appropriately to insure that the waste is completely removed from the fixture or accumulator and delivered to the piping network. </a:t>
            </a:r>
          </a:p>
        </p:txBody>
      </p:sp>
      <p:sp>
        <p:nvSpPr>
          <p:cNvPr id="41987" name="Text Box 3"/>
          <p:cNvSpPr txBox="1">
            <a:spLocks noChangeArrowheads="1"/>
          </p:cNvSpPr>
          <p:nvPr/>
        </p:nvSpPr>
        <p:spPr bwMode="auto">
          <a:xfrm>
            <a:off x="304800" y="1524000"/>
            <a:ext cx="8848725" cy="457200"/>
          </a:xfrm>
          <a:prstGeom prst="rect">
            <a:avLst/>
          </a:prstGeom>
          <a:noFill/>
          <a:ln w="9525">
            <a:noFill/>
            <a:miter lim="800000"/>
            <a:headEnd/>
            <a:tailEnd/>
          </a:ln>
        </p:spPr>
        <p:txBody>
          <a:bodyPr wrap="none">
            <a:spAutoFit/>
          </a:bodyPr>
          <a:lstStyle/>
          <a:p>
            <a:r>
              <a:rPr lang="en-US" sz="2400">
                <a:solidFill>
                  <a:schemeClr val="tx2"/>
                </a:solidFill>
              </a:rPr>
              <a:t>Vacuum Design Considerations – The Interface Valve Controller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15362" name="Text Box 3"/>
          <p:cNvSpPr txBox="1">
            <a:spLocks noChangeArrowheads="1"/>
          </p:cNvSpPr>
          <p:nvPr/>
        </p:nvSpPr>
        <p:spPr bwMode="auto">
          <a:xfrm>
            <a:off x="457200" y="1447800"/>
            <a:ext cx="8229600" cy="579438"/>
          </a:xfrm>
          <a:prstGeom prst="rect">
            <a:avLst/>
          </a:prstGeom>
          <a:noFill/>
          <a:ln w="9525">
            <a:noFill/>
            <a:miter lim="800000"/>
            <a:headEnd/>
            <a:tailEnd/>
          </a:ln>
        </p:spPr>
        <p:txBody>
          <a:bodyPr>
            <a:spAutoFit/>
          </a:bodyPr>
          <a:lstStyle/>
          <a:p>
            <a:pPr algn="ctr"/>
            <a:r>
              <a:rPr lang="en-US" sz="3200">
                <a:solidFill>
                  <a:schemeClr val="tx2"/>
                </a:solidFill>
              </a:rPr>
              <a:t>A little history –</a:t>
            </a:r>
          </a:p>
        </p:txBody>
      </p:sp>
      <p:sp>
        <p:nvSpPr>
          <p:cNvPr id="15363" name="Text Box 4"/>
          <p:cNvSpPr txBox="1">
            <a:spLocks noChangeArrowheads="1"/>
          </p:cNvSpPr>
          <p:nvPr/>
        </p:nvSpPr>
        <p:spPr bwMode="auto">
          <a:xfrm>
            <a:off x="838200" y="2133600"/>
            <a:ext cx="7245350" cy="641350"/>
          </a:xfrm>
          <a:prstGeom prst="rect">
            <a:avLst/>
          </a:prstGeom>
          <a:noFill/>
          <a:ln w="9525">
            <a:noFill/>
            <a:miter lim="800000"/>
            <a:headEnd/>
            <a:tailEnd/>
          </a:ln>
        </p:spPr>
        <p:txBody>
          <a:bodyPr wrap="none">
            <a:spAutoFit/>
          </a:bodyPr>
          <a:lstStyle/>
          <a:p>
            <a:r>
              <a:rPr lang="en-US">
                <a:solidFill>
                  <a:schemeClr val="tx2"/>
                </a:solidFill>
              </a:rPr>
              <a:t>The earliest recorded use of vacuum for sewage transportation was in</a:t>
            </a:r>
          </a:p>
          <a:p>
            <a:r>
              <a:rPr lang="en-US">
                <a:solidFill>
                  <a:schemeClr val="tx2"/>
                </a:solidFill>
              </a:rPr>
              <a:t>Europe in 1882 </a:t>
            </a:r>
          </a:p>
        </p:txBody>
      </p:sp>
      <p:sp>
        <p:nvSpPr>
          <p:cNvPr id="15364" name="Text Box 7"/>
          <p:cNvSpPr txBox="1">
            <a:spLocks noChangeArrowheads="1"/>
          </p:cNvSpPr>
          <p:nvPr/>
        </p:nvSpPr>
        <p:spPr bwMode="auto">
          <a:xfrm>
            <a:off x="838200" y="3048000"/>
            <a:ext cx="7829550" cy="641350"/>
          </a:xfrm>
          <a:prstGeom prst="rect">
            <a:avLst/>
          </a:prstGeom>
          <a:noFill/>
          <a:ln w="9525">
            <a:noFill/>
            <a:miter lim="800000"/>
            <a:headEnd/>
            <a:tailEnd/>
          </a:ln>
        </p:spPr>
        <p:txBody>
          <a:bodyPr wrap="none">
            <a:spAutoFit/>
          </a:bodyPr>
          <a:lstStyle/>
          <a:p>
            <a:r>
              <a:rPr lang="en-US">
                <a:solidFill>
                  <a:schemeClr val="tx2"/>
                </a:solidFill>
              </a:rPr>
              <a:t>Modern, land based, vacuum drainage technology didn’t come into use until</a:t>
            </a:r>
          </a:p>
          <a:p>
            <a:r>
              <a:rPr lang="en-US">
                <a:solidFill>
                  <a:schemeClr val="tx2"/>
                </a:solidFill>
              </a:rPr>
              <a:t>the mid 20</a:t>
            </a:r>
            <a:r>
              <a:rPr lang="en-US" baseline="30000">
                <a:solidFill>
                  <a:schemeClr val="tx2"/>
                </a:solidFill>
              </a:rPr>
              <a:t>th</a:t>
            </a:r>
            <a:r>
              <a:rPr lang="en-US">
                <a:solidFill>
                  <a:schemeClr val="tx2"/>
                </a:solidFill>
              </a:rPr>
              <a:t> Century</a:t>
            </a:r>
          </a:p>
        </p:txBody>
      </p:sp>
      <p:sp>
        <p:nvSpPr>
          <p:cNvPr id="15365" name="Text Box 7"/>
          <p:cNvSpPr txBox="1">
            <a:spLocks noChangeArrowheads="1"/>
          </p:cNvSpPr>
          <p:nvPr/>
        </p:nvSpPr>
        <p:spPr bwMode="auto">
          <a:xfrm>
            <a:off x="838200" y="3962400"/>
            <a:ext cx="7524750" cy="1190625"/>
          </a:xfrm>
          <a:prstGeom prst="rect">
            <a:avLst/>
          </a:prstGeom>
          <a:noFill/>
          <a:ln w="9525">
            <a:noFill/>
            <a:miter lim="800000"/>
            <a:headEnd/>
            <a:tailEnd/>
          </a:ln>
        </p:spPr>
        <p:txBody>
          <a:bodyPr wrap="none">
            <a:spAutoFit/>
          </a:bodyPr>
          <a:lstStyle/>
          <a:p>
            <a:r>
              <a:rPr lang="en-US">
                <a:solidFill>
                  <a:schemeClr val="tx2"/>
                </a:solidFill>
              </a:rPr>
              <a:t>Improvements and specialization since then have divided the land based</a:t>
            </a:r>
          </a:p>
          <a:p>
            <a:r>
              <a:rPr lang="en-US">
                <a:solidFill>
                  <a:schemeClr val="tx2"/>
                </a:solidFill>
              </a:rPr>
              <a:t>use of the technology into two categories:</a:t>
            </a:r>
          </a:p>
          <a:p>
            <a:pPr lvl="1">
              <a:buFontTx/>
              <a:buChar char="•"/>
            </a:pPr>
            <a:r>
              <a:rPr lang="en-US">
                <a:solidFill>
                  <a:schemeClr val="tx2"/>
                </a:solidFill>
              </a:rPr>
              <a:t> Sewerage systems – outside of the building structure</a:t>
            </a:r>
          </a:p>
          <a:p>
            <a:pPr lvl="1">
              <a:buFontTx/>
              <a:buChar char="•"/>
            </a:pPr>
            <a:r>
              <a:rPr lang="en-US">
                <a:solidFill>
                  <a:schemeClr val="tx2"/>
                </a:solidFill>
              </a:rPr>
              <a:t> Plumbing systems – inside the building structure</a:t>
            </a:r>
          </a:p>
        </p:txBody>
      </p:sp>
      <p:sp>
        <p:nvSpPr>
          <p:cNvPr id="15366" name="Text Box 6"/>
          <p:cNvSpPr txBox="1">
            <a:spLocks noChangeArrowheads="1"/>
          </p:cNvSpPr>
          <p:nvPr/>
        </p:nvSpPr>
        <p:spPr bwMode="auto">
          <a:xfrm>
            <a:off x="533400" y="5486400"/>
            <a:ext cx="7848600" cy="822325"/>
          </a:xfrm>
          <a:prstGeom prst="rect">
            <a:avLst/>
          </a:prstGeom>
          <a:noFill/>
          <a:ln w="9525">
            <a:noFill/>
            <a:miter lim="800000"/>
            <a:headEnd/>
            <a:tailEnd/>
          </a:ln>
        </p:spPr>
        <p:txBody>
          <a:bodyPr>
            <a:spAutoFit/>
          </a:bodyPr>
          <a:lstStyle/>
          <a:p>
            <a:pPr algn="ctr"/>
            <a:r>
              <a:rPr lang="en-US" sz="2400">
                <a:solidFill>
                  <a:schemeClr val="tx2"/>
                </a:solidFill>
              </a:rPr>
              <a:t>The focus of this presentation is:</a:t>
            </a:r>
          </a:p>
          <a:p>
            <a:pPr algn="ctr"/>
            <a:r>
              <a:rPr lang="en-US" sz="2400">
                <a:solidFill>
                  <a:schemeClr val="tx2"/>
                </a:solidFill>
              </a:rPr>
              <a:t>Vacuum Plumbing Systems within the building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P spid="1536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43010" name="Text Box 4"/>
          <p:cNvSpPr txBox="1">
            <a:spLocks noChangeArrowheads="1"/>
          </p:cNvSpPr>
          <p:nvPr/>
        </p:nvSpPr>
        <p:spPr bwMode="auto">
          <a:xfrm>
            <a:off x="457200" y="2133600"/>
            <a:ext cx="8229600" cy="457200"/>
          </a:xfrm>
          <a:prstGeom prst="rect">
            <a:avLst/>
          </a:prstGeom>
          <a:noFill/>
          <a:ln w="9525">
            <a:noFill/>
            <a:miter lim="800000"/>
            <a:headEnd/>
            <a:tailEnd/>
          </a:ln>
        </p:spPr>
        <p:txBody>
          <a:bodyPr>
            <a:spAutoFit/>
          </a:bodyPr>
          <a:lstStyle/>
          <a:p>
            <a:r>
              <a:rPr lang="en-US" sz="2400">
                <a:solidFill>
                  <a:schemeClr val="tx2"/>
                </a:solidFill>
              </a:rPr>
              <a:t>Pneumatically powered Interface Valve Controllers:</a:t>
            </a:r>
          </a:p>
        </p:txBody>
      </p:sp>
      <p:sp>
        <p:nvSpPr>
          <p:cNvPr id="46084" name="Text Box 4"/>
          <p:cNvSpPr txBox="1">
            <a:spLocks noChangeArrowheads="1"/>
          </p:cNvSpPr>
          <p:nvPr/>
        </p:nvSpPr>
        <p:spPr bwMode="auto">
          <a:xfrm>
            <a:off x="457200" y="2667000"/>
            <a:ext cx="8153400" cy="1917700"/>
          </a:xfrm>
          <a:prstGeom prst="rect">
            <a:avLst/>
          </a:prstGeom>
          <a:noFill/>
          <a:ln w="9525">
            <a:noFill/>
            <a:miter lim="800000"/>
            <a:headEnd/>
            <a:tailEnd/>
          </a:ln>
        </p:spPr>
        <p:txBody>
          <a:bodyPr>
            <a:spAutoFit/>
          </a:bodyPr>
          <a:lstStyle/>
          <a:p>
            <a:pPr marL="342900" indent="-342900">
              <a:buFontTx/>
              <a:buAutoNum type="arabicPeriod"/>
            </a:pPr>
            <a:r>
              <a:rPr lang="en-US" sz="2400">
                <a:solidFill>
                  <a:schemeClr val="tx2"/>
                </a:solidFill>
              </a:rPr>
              <a:t>Pneumatically powered units are the simplest and least expensive solution to regulating the waste removal process.  They get their operating energy from the vacuum pressure in the piping network and require no separate power source.</a:t>
            </a:r>
          </a:p>
        </p:txBody>
      </p:sp>
      <p:sp>
        <p:nvSpPr>
          <p:cNvPr id="46085" name="Text Box 4"/>
          <p:cNvSpPr txBox="1">
            <a:spLocks noChangeArrowheads="1"/>
          </p:cNvSpPr>
          <p:nvPr/>
        </p:nvSpPr>
        <p:spPr bwMode="auto">
          <a:xfrm>
            <a:off x="533400" y="4800600"/>
            <a:ext cx="8153400" cy="1187450"/>
          </a:xfrm>
          <a:prstGeom prst="rect">
            <a:avLst/>
          </a:prstGeom>
          <a:noFill/>
          <a:ln w="9525">
            <a:noFill/>
            <a:miter lim="800000"/>
            <a:headEnd/>
            <a:tailEnd/>
          </a:ln>
        </p:spPr>
        <p:txBody>
          <a:bodyPr>
            <a:spAutoFit/>
          </a:bodyPr>
          <a:lstStyle/>
          <a:p>
            <a:pPr marL="342900" indent="-342900">
              <a:buFontTx/>
              <a:buAutoNum type="arabicPeriod" startAt="2"/>
            </a:pPr>
            <a:r>
              <a:rPr lang="en-US" sz="2400">
                <a:solidFill>
                  <a:schemeClr val="tx2"/>
                </a:solidFill>
              </a:rPr>
              <a:t>Offsetting the low cost benefit, pneumatically powered controllers have limited accuracy, repeatability, control features, and functions.</a:t>
            </a:r>
          </a:p>
        </p:txBody>
      </p:sp>
      <p:sp>
        <p:nvSpPr>
          <p:cNvPr id="43013" name="Text Box 3"/>
          <p:cNvSpPr txBox="1">
            <a:spLocks noChangeArrowheads="1"/>
          </p:cNvSpPr>
          <p:nvPr/>
        </p:nvSpPr>
        <p:spPr bwMode="auto">
          <a:xfrm>
            <a:off x="304800" y="1524000"/>
            <a:ext cx="8848725" cy="457200"/>
          </a:xfrm>
          <a:prstGeom prst="rect">
            <a:avLst/>
          </a:prstGeom>
          <a:noFill/>
          <a:ln w="9525">
            <a:noFill/>
            <a:miter lim="800000"/>
            <a:headEnd/>
            <a:tailEnd/>
          </a:ln>
        </p:spPr>
        <p:txBody>
          <a:bodyPr wrap="none">
            <a:spAutoFit/>
          </a:bodyPr>
          <a:lstStyle/>
          <a:p>
            <a:r>
              <a:rPr lang="en-US" sz="2400">
                <a:solidFill>
                  <a:schemeClr val="tx2"/>
                </a:solidFill>
              </a:rPr>
              <a:t>Vacuum Design Considerations – The Interface Valve Controller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08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44034" name="Text Box 4"/>
          <p:cNvSpPr txBox="1">
            <a:spLocks noChangeArrowheads="1"/>
          </p:cNvSpPr>
          <p:nvPr/>
        </p:nvSpPr>
        <p:spPr bwMode="auto">
          <a:xfrm>
            <a:off x="457200" y="2133600"/>
            <a:ext cx="8229600" cy="457200"/>
          </a:xfrm>
          <a:prstGeom prst="rect">
            <a:avLst/>
          </a:prstGeom>
          <a:noFill/>
          <a:ln w="9525">
            <a:noFill/>
            <a:miter lim="800000"/>
            <a:headEnd/>
            <a:tailEnd/>
          </a:ln>
        </p:spPr>
        <p:txBody>
          <a:bodyPr>
            <a:spAutoFit/>
          </a:bodyPr>
          <a:lstStyle/>
          <a:p>
            <a:r>
              <a:rPr lang="en-US" sz="2400">
                <a:solidFill>
                  <a:schemeClr val="tx2"/>
                </a:solidFill>
              </a:rPr>
              <a:t>Electronic Interface Valve Controllers:</a:t>
            </a:r>
          </a:p>
        </p:txBody>
      </p:sp>
      <p:sp>
        <p:nvSpPr>
          <p:cNvPr id="44035" name="Text Box 4"/>
          <p:cNvSpPr txBox="1">
            <a:spLocks noChangeArrowheads="1"/>
          </p:cNvSpPr>
          <p:nvPr/>
        </p:nvSpPr>
        <p:spPr bwMode="auto">
          <a:xfrm>
            <a:off x="533400" y="2743200"/>
            <a:ext cx="8610600" cy="1187450"/>
          </a:xfrm>
          <a:prstGeom prst="rect">
            <a:avLst/>
          </a:prstGeom>
          <a:noFill/>
          <a:ln w="9525">
            <a:noFill/>
            <a:miter lim="800000"/>
            <a:headEnd/>
            <a:tailEnd/>
          </a:ln>
        </p:spPr>
        <p:txBody>
          <a:bodyPr>
            <a:spAutoFit/>
          </a:bodyPr>
          <a:lstStyle/>
          <a:p>
            <a:pPr marL="342900" indent="-342900">
              <a:buFontTx/>
              <a:buAutoNum type="arabicPeriod"/>
            </a:pPr>
            <a:r>
              <a:rPr lang="en-US" sz="2400">
                <a:solidFill>
                  <a:schemeClr val="tx2"/>
                </a:solidFill>
              </a:rPr>
              <a:t>Electronic Valve Controllers offer a wide range of control functions and features not available with pneumatic controls:</a:t>
            </a:r>
          </a:p>
        </p:txBody>
      </p:sp>
      <p:sp>
        <p:nvSpPr>
          <p:cNvPr id="47109" name="Text Box 4"/>
          <p:cNvSpPr txBox="1">
            <a:spLocks noChangeArrowheads="1"/>
          </p:cNvSpPr>
          <p:nvPr/>
        </p:nvSpPr>
        <p:spPr bwMode="auto">
          <a:xfrm>
            <a:off x="990600" y="3962400"/>
            <a:ext cx="8153400" cy="457200"/>
          </a:xfrm>
          <a:prstGeom prst="rect">
            <a:avLst/>
          </a:prstGeom>
          <a:noFill/>
          <a:ln w="9525">
            <a:noFill/>
            <a:miter lim="800000"/>
            <a:headEnd/>
            <a:tailEnd/>
          </a:ln>
        </p:spPr>
        <p:txBody>
          <a:bodyPr>
            <a:spAutoFit/>
          </a:bodyPr>
          <a:lstStyle/>
          <a:p>
            <a:pPr marL="342900" indent="-342900">
              <a:buFontTx/>
              <a:buChar char="•"/>
            </a:pPr>
            <a:r>
              <a:rPr lang="en-US" sz="2400">
                <a:solidFill>
                  <a:schemeClr val="tx2"/>
                </a:solidFill>
              </a:rPr>
              <a:t>Improved valve timing accuracy and repeatability</a:t>
            </a:r>
          </a:p>
        </p:txBody>
      </p:sp>
      <p:sp>
        <p:nvSpPr>
          <p:cNvPr id="47110" name="Text Box 4"/>
          <p:cNvSpPr txBox="1">
            <a:spLocks noChangeArrowheads="1"/>
          </p:cNvSpPr>
          <p:nvPr/>
        </p:nvSpPr>
        <p:spPr bwMode="auto">
          <a:xfrm>
            <a:off x="990600" y="4495800"/>
            <a:ext cx="8153400" cy="822325"/>
          </a:xfrm>
          <a:prstGeom prst="rect">
            <a:avLst/>
          </a:prstGeom>
          <a:noFill/>
          <a:ln w="9525">
            <a:noFill/>
            <a:miter lim="800000"/>
            <a:headEnd/>
            <a:tailEnd/>
          </a:ln>
        </p:spPr>
        <p:txBody>
          <a:bodyPr>
            <a:spAutoFit/>
          </a:bodyPr>
          <a:lstStyle/>
          <a:p>
            <a:pPr marL="342900" indent="-342900">
              <a:buFontTx/>
              <a:buChar char="•"/>
            </a:pPr>
            <a:r>
              <a:rPr lang="en-US" sz="2400">
                <a:solidFill>
                  <a:schemeClr val="tx2"/>
                </a:solidFill>
              </a:rPr>
              <a:t>Potential for valve time to be optimized for maximum system operating efficiency</a:t>
            </a:r>
          </a:p>
        </p:txBody>
      </p:sp>
      <p:sp>
        <p:nvSpPr>
          <p:cNvPr id="47111" name="Text Box 4"/>
          <p:cNvSpPr txBox="1">
            <a:spLocks noChangeArrowheads="1"/>
          </p:cNvSpPr>
          <p:nvPr/>
        </p:nvSpPr>
        <p:spPr bwMode="auto">
          <a:xfrm>
            <a:off x="990600" y="5410200"/>
            <a:ext cx="8153400" cy="822325"/>
          </a:xfrm>
          <a:prstGeom prst="rect">
            <a:avLst/>
          </a:prstGeom>
          <a:noFill/>
          <a:ln w="9525">
            <a:noFill/>
            <a:miter lim="800000"/>
            <a:headEnd/>
            <a:tailEnd/>
          </a:ln>
        </p:spPr>
        <p:txBody>
          <a:bodyPr>
            <a:spAutoFit/>
          </a:bodyPr>
          <a:lstStyle/>
          <a:p>
            <a:pPr marL="342900" indent="-342900">
              <a:buFontTx/>
              <a:buChar char="•"/>
            </a:pPr>
            <a:r>
              <a:rPr lang="en-US" sz="2400">
                <a:solidFill>
                  <a:schemeClr val="tx2"/>
                </a:solidFill>
              </a:rPr>
              <a:t>Ability to be networked for remote monitoring and diagnostics</a:t>
            </a:r>
          </a:p>
        </p:txBody>
      </p:sp>
      <p:sp>
        <p:nvSpPr>
          <p:cNvPr id="44039" name="Text Box 3"/>
          <p:cNvSpPr txBox="1">
            <a:spLocks noChangeArrowheads="1"/>
          </p:cNvSpPr>
          <p:nvPr/>
        </p:nvSpPr>
        <p:spPr bwMode="auto">
          <a:xfrm>
            <a:off x="304800" y="1524000"/>
            <a:ext cx="8848725" cy="457200"/>
          </a:xfrm>
          <a:prstGeom prst="rect">
            <a:avLst/>
          </a:prstGeom>
          <a:noFill/>
          <a:ln w="9525">
            <a:noFill/>
            <a:miter lim="800000"/>
            <a:headEnd/>
            <a:tailEnd/>
          </a:ln>
        </p:spPr>
        <p:txBody>
          <a:bodyPr wrap="none">
            <a:spAutoFit/>
          </a:bodyPr>
          <a:lstStyle/>
          <a:p>
            <a:r>
              <a:rPr lang="en-US" sz="2400">
                <a:solidFill>
                  <a:schemeClr val="tx2"/>
                </a:solidFill>
              </a:rPr>
              <a:t>Vacuum Design Considerations – The Interface Valve Controller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0" grpId="0"/>
      <p:bldP spid="471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45058" name="Text Box 4"/>
          <p:cNvSpPr txBox="1">
            <a:spLocks noChangeArrowheads="1"/>
          </p:cNvSpPr>
          <p:nvPr/>
        </p:nvSpPr>
        <p:spPr bwMode="auto">
          <a:xfrm>
            <a:off x="457200" y="2133600"/>
            <a:ext cx="8229600" cy="822325"/>
          </a:xfrm>
          <a:prstGeom prst="rect">
            <a:avLst/>
          </a:prstGeom>
          <a:noFill/>
          <a:ln w="9525">
            <a:noFill/>
            <a:miter lim="800000"/>
            <a:headEnd/>
            <a:tailEnd/>
          </a:ln>
        </p:spPr>
        <p:txBody>
          <a:bodyPr>
            <a:spAutoFit/>
          </a:bodyPr>
          <a:lstStyle/>
          <a:p>
            <a:r>
              <a:rPr lang="en-US" sz="2400">
                <a:solidFill>
                  <a:schemeClr val="tx2"/>
                </a:solidFill>
              </a:rPr>
              <a:t>Interface Valve Controllers are typically either pneumatically or electronically powered.</a:t>
            </a:r>
          </a:p>
        </p:txBody>
      </p:sp>
      <p:sp>
        <p:nvSpPr>
          <p:cNvPr id="45059" name="Text Box 4"/>
          <p:cNvSpPr txBox="1">
            <a:spLocks noChangeArrowheads="1"/>
          </p:cNvSpPr>
          <p:nvPr/>
        </p:nvSpPr>
        <p:spPr bwMode="auto">
          <a:xfrm>
            <a:off x="533400" y="3124200"/>
            <a:ext cx="8153400" cy="1187450"/>
          </a:xfrm>
          <a:prstGeom prst="rect">
            <a:avLst/>
          </a:prstGeom>
          <a:noFill/>
          <a:ln w="9525">
            <a:noFill/>
            <a:miter lim="800000"/>
            <a:headEnd/>
            <a:tailEnd/>
          </a:ln>
        </p:spPr>
        <p:txBody>
          <a:bodyPr>
            <a:spAutoFit/>
          </a:bodyPr>
          <a:lstStyle/>
          <a:p>
            <a:pPr marL="342900" indent="-342900">
              <a:buFontTx/>
              <a:buAutoNum type="arabicPeriod" startAt="2"/>
            </a:pPr>
            <a:r>
              <a:rPr lang="en-US" sz="2400">
                <a:solidFill>
                  <a:schemeClr val="tx2"/>
                </a:solidFill>
              </a:rPr>
              <a:t>Offsetting the benefits of the Electronic Valve Controllers, is a slightly higher cost and the possibility of having to involve a separate trade for their installation.</a:t>
            </a:r>
          </a:p>
        </p:txBody>
      </p:sp>
      <p:sp>
        <p:nvSpPr>
          <p:cNvPr id="45060" name="Text Box 3"/>
          <p:cNvSpPr txBox="1">
            <a:spLocks noChangeArrowheads="1"/>
          </p:cNvSpPr>
          <p:nvPr/>
        </p:nvSpPr>
        <p:spPr bwMode="auto">
          <a:xfrm>
            <a:off x="304800" y="1524000"/>
            <a:ext cx="8848725" cy="457200"/>
          </a:xfrm>
          <a:prstGeom prst="rect">
            <a:avLst/>
          </a:prstGeom>
          <a:noFill/>
          <a:ln w="9525">
            <a:noFill/>
            <a:miter lim="800000"/>
            <a:headEnd/>
            <a:tailEnd/>
          </a:ln>
        </p:spPr>
        <p:txBody>
          <a:bodyPr wrap="none">
            <a:spAutoFit/>
          </a:bodyPr>
          <a:lstStyle/>
          <a:p>
            <a:r>
              <a:rPr lang="en-US" sz="2400">
                <a:solidFill>
                  <a:schemeClr val="tx2"/>
                </a:solidFill>
              </a:rPr>
              <a:t>Vacuum Design Considerations – The Interface Valve Controller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46082" name="Text Box 4"/>
          <p:cNvSpPr txBox="1">
            <a:spLocks noChangeArrowheads="1"/>
          </p:cNvSpPr>
          <p:nvPr/>
        </p:nvSpPr>
        <p:spPr bwMode="auto">
          <a:xfrm>
            <a:off x="457200" y="2133600"/>
            <a:ext cx="8229600" cy="1552575"/>
          </a:xfrm>
          <a:prstGeom prst="rect">
            <a:avLst/>
          </a:prstGeom>
          <a:noFill/>
          <a:ln w="9525">
            <a:noFill/>
            <a:miter lim="800000"/>
            <a:headEnd/>
            <a:tailEnd/>
          </a:ln>
        </p:spPr>
        <p:txBody>
          <a:bodyPr>
            <a:spAutoFit/>
          </a:bodyPr>
          <a:lstStyle/>
          <a:p>
            <a:r>
              <a:rPr lang="en-US" sz="2400">
                <a:solidFill>
                  <a:schemeClr val="tx2"/>
                </a:solidFill>
              </a:rPr>
              <a:t>The Water Closet is the only purpose-built vacuum fixture.  This special device is what allows the remarkable water savings to be achieved using only 0.4 to 0.5 gallons per flush.</a:t>
            </a:r>
          </a:p>
        </p:txBody>
      </p:sp>
      <p:sp>
        <p:nvSpPr>
          <p:cNvPr id="46083" name="Text Box 4"/>
          <p:cNvSpPr txBox="1">
            <a:spLocks noChangeArrowheads="1"/>
          </p:cNvSpPr>
          <p:nvPr/>
        </p:nvSpPr>
        <p:spPr bwMode="auto">
          <a:xfrm>
            <a:off x="457200" y="3886200"/>
            <a:ext cx="8229600" cy="1917700"/>
          </a:xfrm>
          <a:prstGeom prst="rect">
            <a:avLst/>
          </a:prstGeom>
          <a:noFill/>
          <a:ln w="9525">
            <a:noFill/>
            <a:miter lim="800000"/>
            <a:headEnd/>
            <a:tailEnd/>
          </a:ln>
        </p:spPr>
        <p:txBody>
          <a:bodyPr>
            <a:spAutoFit/>
          </a:bodyPr>
          <a:lstStyle/>
          <a:p>
            <a:r>
              <a:rPr lang="en-US" sz="2400">
                <a:solidFill>
                  <a:schemeClr val="tx2"/>
                </a:solidFill>
              </a:rPr>
              <a:t>All other fixtures are standard gravity types and discharge their waste into temporary containment vessels (accumulators) until a sufficient amount has collected for it to be efficiently transferred to the piping network via the Interface Valve. </a:t>
            </a:r>
          </a:p>
        </p:txBody>
      </p:sp>
      <p:sp>
        <p:nvSpPr>
          <p:cNvPr id="46084" name="Text Box 3"/>
          <p:cNvSpPr txBox="1">
            <a:spLocks noChangeArrowheads="1"/>
          </p:cNvSpPr>
          <p:nvPr/>
        </p:nvSpPr>
        <p:spPr bwMode="auto">
          <a:xfrm>
            <a:off x="304800" y="1524000"/>
            <a:ext cx="6491288" cy="457200"/>
          </a:xfrm>
          <a:prstGeom prst="rect">
            <a:avLst/>
          </a:prstGeom>
          <a:noFill/>
          <a:ln w="9525">
            <a:noFill/>
            <a:miter lim="800000"/>
            <a:headEnd/>
            <a:tailEnd/>
          </a:ln>
        </p:spPr>
        <p:txBody>
          <a:bodyPr wrap="none">
            <a:spAutoFit/>
          </a:bodyPr>
          <a:lstStyle/>
          <a:p>
            <a:r>
              <a:rPr lang="en-US" sz="2400">
                <a:solidFill>
                  <a:schemeClr val="tx2"/>
                </a:solidFill>
              </a:rPr>
              <a:t>Vacuum Design Considerations – The Fixtures</a:t>
            </a:r>
          </a:p>
        </p:txBody>
      </p:sp>
      <p:sp>
        <p:nvSpPr>
          <p:cNvPr id="46085" name="Text Box 8"/>
          <p:cNvSpPr txBox="1">
            <a:spLocks noChangeArrowheads="1"/>
          </p:cNvSpPr>
          <p:nvPr/>
        </p:nvSpPr>
        <p:spPr bwMode="auto">
          <a:xfrm>
            <a:off x="609600" y="6248400"/>
            <a:ext cx="8153400" cy="304800"/>
          </a:xfrm>
          <a:prstGeom prst="rect">
            <a:avLst/>
          </a:prstGeom>
          <a:noFill/>
          <a:ln w="9525">
            <a:noFill/>
            <a:miter lim="800000"/>
            <a:headEnd/>
            <a:tailEnd/>
          </a:ln>
        </p:spPr>
        <p:txBody>
          <a:bodyPr>
            <a:spAutoFit/>
          </a:bodyPr>
          <a:lstStyle/>
          <a:p>
            <a:r>
              <a:rPr lang="en-US" sz="1400">
                <a:solidFill>
                  <a:schemeClr val="tx2"/>
                </a:solidFill>
              </a:rPr>
              <a:t>[…queue 06 Lavy Pipe Accumulator Example + 07 Sensor]</a:t>
            </a:r>
          </a:p>
        </p:txBody>
      </p:sp>
      <p:pic>
        <p:nvPicPr>
          <p:cNvPr id="46087" name="Picture 4" descr="AJP-00004-016"/>
          <p:cNvPicPr>
            <a:picLocks noChangeAspect="1" noChangeArrowheads="1"/>
          </p:cNvPicPr>
          <p:nvPr/>
        </p:nvPicPr>
        <p:blipFill>
          <a:blip r:embed="rId2"/>
          <a:srcRect/>
          <a:stretch>
            <a:fillRect/>
          </a:stretch>
        </p:blipFill>
        <p:spPr bwMode="auto">
          <a:xfrm>
            <a:off x="1524000" y="1447800"/>
            <a:ext cx="6286500" cy="4857750"/>
          </a:xfrm>
          <a:prstGeom prst="rect">
            <a:avLst/>
          </a:prstGeom>
          <a:noFill/>
          <a:ln w="9525">
            <a:noFill/>
            <a:miter lim="800000"/>
            <a:headEnd/>
            <a:tailEnd/>
          </a:ln>
        </p:spPr>
      </p:pic>
      <p:pic>
        <p:nvPicPr>
          <p:cNvPr id="46088" name="Picture 4" descr="AJP-00004-015"/>
          <p:cNvPicPr>
            <a:picLocks noChangeAspect="1" noChangeArrowheads="1"/>
          </p:cNvPicPr>
          <p:nvPr/>
        </p:nvPicPr>
        <p:blipFill>
          <a:blip r:embed="rId3"/>
          <a:srcRect/>
          <a:stretch>
            <a:fillRect/>
          </a:stretch>
        </p:blipFill>
        <p:spPr bwMode="auto">
          <a:xfrm>
            <a:off x="1524000" y="1524000"/>
            <a:ext cx="6057900" cy="4681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47106" name="Text Box 4"/>
          <p:cNvSpPr txBox="1">
            <a:spLocks noChangeArrowheads="1"/>
          </p:cNvSpPr>
          <p:nvPr/>
        </p:nvSpPr>
        <p:spPr bwMode="auto">
          <a:xfrm>
            <a:off x="457200" y="2133600"/>
            <a:ext cx="8229600" cy="822325"/>
          </a:xfrm>
          <a:prstGeom prst="rect">
            <a:avLst/>
          </a:prstGeom>
          <a:noFill/>
          <a:ln w="9525">
            <a:noFill/>
            <a:miter lim="800000"/>
            <a:headEnd/>
            <a:tailEnd/>
          </a:ln>
        </p:spPr>
        <p:txBody>
          <a:bodyPr>
            <a:spAutoFit/>
          </a:bodyPr>
          <a:lstStyle/>
          <a:p>
            <a:r>
              <a:rPr lang="en-US" sz="2400">
                <a:solidFill>
                  <a:schemeClr val="tx2"/>
                </a:solidFill>
              </a:rPr>
              <a:t>Accumulator sizing is critical to the operating efficiency of the system.  The volume selected must take into account:</a:t>
            </a:r>
          </a:p>
        </p:txBody>
      </p:sp>
      <p:sp>
        <p:nvSpPr>
          <p:cNvPr id="50180" name="Rectangle 7"/>
          <p:cNvSpPr>
            <a:spLocks noChangeArrowheads="1"/>
          </p:cNvSpPr>
          <p:nvPr/>
        </p:nvSpPr>
        <p:spPr bwMode="auto">
          <a:xfrm>
            <a:off x="838200" y="3048000"/>
            <a:ext cx="7924800" cy="366713"/>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The inflow volume from the fixture</a:t>
            </a:r>
          </a:p>
        </p:txBody>
      </p:sp>
      <p:sp>
        <p:nvSpPr>
          <p:cNvPr id="50181" name="Rectangle 8"/>
          <p:cNvSpPr>
            <a:spLocks noChangeArrowheads="1"/>
          </p:cNvSpPr>
          <p:nvPr/>
        </p:nvSpPr>
        <p:spPr bwMode="auto">
          <a:xfrm>
            <a:off x="838200" y="3581400"/>
            <a:ext cx="7924800" cy="641350"/>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The minimum discharge rate from the fixture via the Interface Valve – manufacturer specific </a:t>
            </a:r>
          </a:p>
        </p:txBody>
      </p:sp>
      <p:sp>
        <p:nvSpPr>
          <p:cNvPr id="50182" name="Rectangle 9"/>
          <p:cNvSpPr>
            <a:spLocks noChangeArrowheads="1"/>
          </p:cNvSpPr>
          <p:nvPr/>
        </p:nvSpPr>
        <p:spPr bwMode="auto">
          <a:xfrm>
            <a:off x="838200" y="4343400"/>
            <a:ext cx="7924800" cy="915988"/>
          </a:xfrm>
          <a:prstGeom prst="rect">
            <a:avLst/>
          </a:prstGeom>
          <a:noFill/>
          <a:ln w="9525">
            <a:noFill/>
            <a:miter lim="800000"/>
            <a:headEnd/>
            <a:tailEnd/>
          </a:ln>
        </p:spPr>
        <p:txBody>
          <a:bodyPr>
            <a:spAutoFit/>
          </a:bodyPr>
          <a:lstStyle/>
          <a:p>
            <a:pPr marL="342900" indent="-342900">
              <a:buFont typeface="Wingdings" pitchFamily="2" charset="2"/>
              <a:buChar char="ü"/>
            </a:pPr>
            <a:r>
              <a:rPr lang="en-US">
                <a:solidFill>
                  <a:schemeClr val="tx2"/>
                </a:solidFill>
              </a:rPr>
              <a:t>The air volume introduced into the piping network during the discharge event as this must be accommodated by the vacuum pumps – manufacturer specific</a:t>
            </a:r>
          </a:p>
        </p:txBody>
      </p:sp>
      <p:sp>
        <p:nvSpPr>
          <p:cNvPr id="47110" name="Text Box 3"/>
          <p:cNvSpPr txBox="1">
            <a:spLocks noChangeArrowheads="1"/>
          </p:cNvSpPr>
          <p:nvPr/>
        </p:nvSpPr>
        <p:spPr bwMode="auto">
          <a:xfrm>
            <a:off x="304800" y="1524000"/>
            <a:ext cx="7102475" cy="457200"/>
          </a:xfrm>
          <a:prstGeom prst="rect">
            <a:avLst/>
          </a:prstGeom>
          <a:noFill/>
          <a:ln w="9525">
            <a:noFill/>
            <a:miter lim="800000"/>
            <a:headEnd/>
            <a:tailEnd/>
          </a:ln>
        </p:spPr>
        <p:txBody>
          <a:bodyPr wrap="none">
            <a:spAutoFit/>
          </a:bodyPr>
          <a:lstStyle/>
          <a:p>
            <a:r>
              <a:rPr lang="en-US" sz="2400">
                <a:solidFill>
                  <a:schemeClr val="tx2"/>
                </a:solidFill>
              </a:rPr>
              <a:t>Vacuum Design Considerations – The Accumulator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P spid="5018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48130" name="Text Box 3"/>
          <p:cNvSpPr txBox="1">
            <a:spLocks noChangeArrowheads="1"/>
          </p:cNvSpPr>
          <p:nvPr/>
        </p:nvSpPr>
        <p:spPr bwMode="auto">
          <a:xfrm>
            <a:off x="457200" y="1447800"/>
            <a:ext cx="7315200" cy="579438"/>
          </a:xfrm>
          <a:prstGeom prst="rect">
            <a:avLst/>
          </a:prstGeom>
          <a:noFill/>
          <a:ln w="9525">
            <a:noFill/>
            <a:miter lim="800000"/>
            <a:headEnd/>
            <a:tailEnd/>
          </a:ln>
        </p:spPr>
        <p:txBody>
          <a:bodyPr>
            <a:spAutoFit/>
          </a:bodyPr>
          <a:lstStyle/>
          <a:p>
            <a:r>
              <a:rPr lang="en-US" sz="3200">
                <a:solidFill>
                  <a:schemeClr val="tx2"/>
                </a:solidFill>
              </a:rPr>
              <a:t>….let’s see the whole thing in action</a:t>
            </a:r>
          </a:p>
        </p:txBody>
      </p:sp>
      <p:sp>
        <p:nvSpPr>
          <p:cNvPr id="48131" name="Text Box 4"/>
          <p:cNvSpPr txBox="1">
            <a:spLocks noChangeArrowheads="1"/>
          </p:cNvSpPr>
          <p:nvPr/>
        </p:nvSpPr>
        <p:spPr bwMode="auto">
          <a:xfrm>
            <a:off x="457200" y="3429000"/>
            <a:ext cx="8229600" cy="457200"/>
          </a:xfrm>
          <a:prstGeom prst="rect">
            <a:avLst/>
          </a:prstGeom>
          <a:noFill/>
          <a:ln w="9525">
            <a:noFill/>
            <a:miter lim="800000"/>
            <a:headEnd/>
            <a:tailEnd/>
          </a:ln>
        </p:spPr>
        <p:txBody>
          <a:bodyPr>
            <a:spAutoFit/>
          </a:bodyPr>
          <a:lstStyle/>
          <a:p>
            <a:r>
              <a:rPr lang="en-US" sz="2400">
                <a:solidFill>
                  <a:schemeClr val="tx2"/>
                </a:solidFill>
              </a:rPr>
              <a:t>Video presentation of a typical toilet flush and lavy drain.</a:t>
            </a:r>
          </a:p>
        </p:txBody>
      </p:sp>
      <p:sp>
        <p:nvSpPr>
          <p:cNvPr id="48132" name="Text Box 8"/>
          <p:cNvSpPr txBox="1">
            <a:spLocks noChangeArrowheads="1"/>
          </p:cNvSpPr>
          <p:nvPr/>
        </p:nvSpPr>
        <p:spPr bwMode="auto">
          <a:xfrm>
            <a:off x="609600" y="6248400"/>
            <a:ext cx="8153400" cy="304800"/>
          </a:xfrm>
          <a:prstGeom prst="rect">
            <a:avLst/>
          </a:prstGeom>
          <a:noFill/>
          <a:ln w="9525">
            <a:noFill/>
            <a:miter lim="800000"/>
            <a:headEnd/>
            <a:tailEnd/>
          </a:ln>
        </p:spPr>
        <p:txBody>
          <a:bodyPr>
            <a:spAutoFit/>
          </a:bodyPr>
          <a:lstStyle/>
          <a:p>
            <a:r>
              <a:rPr lang="en-US" sz="1400">
                <a:solidFill>
                  <a:schemeClr val="tx2"/>
                </a:solidFill>
              </a:rPr>
              <a:t>[…queue 02 Toilet Flush + 08 Four Square]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49154" name="Text Box 3"/>
          <p:cNvSpPr txBox="1">
            <a:spLocks noChangeArrowheads="1"/>
          </p:cNvSpPr>
          <p:nvPr/>
        </p:nvSpPr>
        <p:spPr bwMode="auto">
          <a:xfrm>
            <a:off x="457200" y="1447800"/>
            <a:ext cx="8229600" cy="1554163"/>
          </a:xfrm>
          <a:prstGeom prst="rect">
            <a:avLst/>
          </a:prstGeom>
          <a:noFill/>
          <a:ln w="9525">
            <a:noFill/>
            <a:miter lim="800000"/>
            <a:headEnd/>
            <a:tailEnd/>
          </a:ln>
        </p:spPr>
        <p:txBody>
          <a:bodyPr>
            <a:spAutoFit/>
          </a:bodyPr>
          <a:lstStyle/>
          <a:p>
            <a:r>
              <a:rPr lang="en-US" sz="3200">
                <a:solidFill>
                  <a:schemeClr val="tx2"/>
                </a:solidFill>
              </a:rPr>
              <a:t>In conclusion, designing a vacuum drainage system is about the things you already know….</a:t>
            </a:r>
          </a:p>
        </p:txBody>
      </p:sp>
      <p:sp>
        <p:nvSpPr>
          <p:cNvPr id="49155" name="Text Box 4"/>
          <p:cNvSpPr txBox="1">
            <a:spLocks noChangeArrowheads="1"/>
          </p:cNvSpPr>
          <p:nvPr/>
        </p:nvSpPr>
        <p:spPr bwMode="auto">
          <a:xfrm>
            <a:off x="2057400" y="3048000"/>
            <a:ext cx="2133600" cy="579438"/>
          </a:xfrm>
          <a:prstGeom prst="rect">
            <a:avLst/>
          </a:prstGeom>
          <a:noFill/>
          <a:ln w="9525">
            <a:noFill/>
            <a:miter lim="800000"/>
            <a:headEnd/>
            <a:tailEnd/>
          </a:ln>
        </p:spPr>
        <p:txBody>
          <a:bodyPr>
            <a:spAutoFit/>
          </a:bodyPr>
          <a:lstStyle/>
          <a:p>
            <a:pPr>
              <a:buFontTx/>
              <a:buChar char="•"/>
            </a:pPr>
            <a:r>
              <a:rPr lang="en-US" sz="3200">
                <a:solidFill>
                  <a:schemeClr val="tx2"/>
                </a:solidFill>
              </a:rPr>
              <a:t> Pumps</a:t>
            </a:r>
          </a:p>
        </p:txBody>
      </p:sp>
      <p:sp>
        <p:nvSpPr>
          <p:cNvPr id="49156" name="Text Box 8"/>
          <p:cNvSpPr txBox="1">
            <a:spLocks noChangeArrowheads="1"/>
          </p:cNvSpPr>
          <p:nvPr/>
        </p:nvSpPr>
        <p:spPr bwMode="auto">
          <a:xfrm>
            <a:off x="609600" y="6096000"/>
            <a:ext cx="8153400" cy="366713"/>
          </a:xfrm>
          <a:prstGeom prst="rect">
            <a:avLst/>
          </a:prstGeom>
          <a:noFill/>
          <a:ln w="9525">
            <a:noFill/>
            <a:miter lim="800000"/>
            <a:headEnd/>
            <a:tailEnd/>
          </a:ln>
        </p:spPr>
        <p:txBody>
          <a:bodyPr>
            <a:spAutoFit/>
          </a:bodyPr>
          <a:lstStyle/>
          <a:p>
            <a:r>
              <a:rPr lang="en-US">
                <a:solidFill>
                  <a:schemeClr val="tx2"/>
                </a:solidFill>
              </a:rPr>
              <a:t>[…segue to Jeff Mortensen …]</a:t>
            </a:r>
          </a:p>
        </p:txBody>
      </p:sp>
      <p:sp>
        <p:nvSpPr>
          <p:cNvPr id="49157" name="Text Box 4"/>
          <p:cNvSpPr txBox="1">
            <a:spLocks noChangeArrowheads="1"/>
          </p:cNvSpPr>
          <p:nvPr/>
        </p:nvSpPr>
        <p:spPr bwMode="auto">
          <a:xfrm>
            <a:off x="4343400" y="3048000"/>
            <a:ext cx="2133600" cy="579438"/>
          </a:xfrm>
          <a:prstGeom prst="rect">
            <a:avLst/>
          </a:prstGeom>
          <a:noFill/>
          <a:ln w="9525">
            <a:noFill/>
            <a:miter lim="800000"/>
            <a:headEnd/>
            <a:tailEnd/>
          </a:ln>
        </p:spPr>
        <p:txBody>
          <a:bodyPr>
            <a:spAutoFit/>
          </a:bodyPr>
          <a:lstStyle/>
          <a:p>
            <a:pPr>
              <a:buFontTx/>
              <a:buChar char="•"/>
            </a:pPr>
            <a:r>
              <a:rPr lang="en-US" sz="3200">
                <a:solidFill>
                  <a:schemeClr val="tx2"/>
                </a:solidFill>
              </a:rPr>
              <a:t> Tanks</a:t>
            </a:r>
          </a:p>
        </p:txBody>
      </p:sp>
      <p:sp>
        <p:nvSpPr>
          <p:cNvPr id="49158" name="Text Box 4"/>
          <p:cNvSpPr txBox="1">
            <a:spLocks noChangeArrowheads="1"/>
          </p:cNvSpPr>
          <p:nvPr/>
        </p:nvSpPr>
        <p:spPr bwMode="auto">
          <a:xfrm>
            <a:off x="2057400" y="3733800"/>
            <a:ext cx="2133600" cy="579438"/>
          </a:xfrm>
          <a:prstGeom prst="rect">
            <a:avLst/>
          </a:prstGeom>
          <a:noFill/>
          <a:ln w="9525">
            <a:noFill/>
            <a:miter lim="800000"/>
            <a:headEnd/>
            <a:tailEnd/>
          </a:ln>
        </p:spPr>
        <p:txBody>
          <a:bodyPr>
            <a:spAutoFit/>
          </a:bodyPr>
          <a:lstStyle/>
          <a:p>
            <a:pPr>
              <a:buFontTx/>
              <a:buChar char="•"/>
            </a:pPr>
            <a:r>
              <a:rPr lang="en-US" sz="3200">
                <a:solidFill>
                  <a:schemeClr val="tx2"/>
                </a:solidFill>
              </a:rPr>
              <a:t> Pipes</a:t>
            </a:r>
          </a:p>
        </p:txBody>
      </p:sp>
      <p:sp>
        <p:nvSpPr>
          <p:cNvPr id="49159" name="Text Box 4"/>
          <p:cNvSpPr txBox="1">
            <a:spLocks noChangeArrowheads="1"/>
          </p:cNvSpPr>
          <p:nvPr/>
        </p:nvSpPr>
        <p:spPr bwMode="auto">
          <a:xfrm>
            <a:off x="2057400" y="4419600"/>
            <a:ext cx="2133600" cy="579438"/>
          </a:xfrm>
          <a:prstGeom prst="rect">
            <a:avLst/>
          </a:prstGeom>
          <a:noFill/>
          <a:ln w="9525">
            <a:noFill/>
            <a:miter lim="800000"/>
            <a:headEnd/>
            <a:tailEnd/>
          </a:ln>
        </p:spPr>
        <p:txBody>
          <a:bodyPr>
            <a:spAutoFit/>
          </a:bodyPr>
          <a:lstStyle/>
          <a:p>
            <a:pPr>
              <a:buFontTx/>
              <a:buChar char="•"/>
            </a:pPr>
            <a:r>
              <a:rPr lang="en-US" sz="3200">
                <a:solidFill>
                  <a:schemeClr val="tx2"/>
                </a:solidFill>
              </a:rPr>
              <a:t> Valves</a:t>
            </a:r>
          </a:p>
        </p:txBody>
      </p:sp>
      <p:sp>
        <p:nvSpPr>
          <p:cNvPr id="49160" name="Text Box 4"/>
          <p:cNvSpPr txBox="1">
            <a:spLocks noChangeArrowheads="1"/>
          </p:cNvSpPr>
          <p:nvPr/>
        </p:nvSpPr>
        <p:spPr bwMode="auto">
          <a:xfrm>
            <a:off x="609600" y="5486400"/>
            <a:ext cx="6477000" cy="457200"/>
          </a:xfrm>
          <a:prstGeom prst="rect">
            <a:avLst/>
          </a:prstGeom>
          <a:noFill/>
          <a:ln w="9525">
            <a:noFill/>
            <a:miter lim="800000"/>
            <a:headEnd/>
            <a:tailEnd/>
          </a:ln>
        </p:spPr>
        <p:txBody>
          <a:bodyPr>
            <a:spAutoFit/>
          </a:bodyPr>
          <a:lstStyle/>
          <a:p>
            <a:r>
              <a:rPr lang="en-US" sz="2400">
                <a:solidFill>
                  <a:schemeClr val="tx2"/>
                </a:solidFill>
              </a:rPr>
              <a:t> …nothing more</a:t>
            </a:r>
          </a:p>
        </p:txBody>
      </p:sp>
      <p:sp>
        <p:nvSpPr>
          <p:cNvPr id="49161" name="Text Box 4"/>
          <p:cNvSpPr txBox="1">
            <a:spLocks noChangeArrowheads="1"/>
          </p:cNvSpPr>
          <p:nvPr/>
        </p:nvSpPr>
        <p:spPr bwMode="auto">
          <a:xfrm>
            <a:off x="4343400" y="3733800"/>
            <a:ext cx="2133600" cy="579438"/>
          </a:xfrm>
          <a:prstGeom prst="rect">
            <a:avLst/>
          </a:prstGeom>
          <a:noFill/>
          <a:ln w="9525">
            <a:noFill/>
            <a:miter lim="800000"/>
            <a:headEnd/>
            <a:tailEnd/>
          </a:ln>
        </p:spPr>
        <p:txBody>
          <a:bodyPr>
            <a:spAutoFit/>
          </a:bodyPr>
          <a:lstStyle/>
          <a:p>
            <a:pPr>
              <a:buFontTx/>
              <a:buChar char="•"/>
            </a:pPr>
            <a:r>
              <a:rPr lang="en-US" sz="3200">
                <a:solidFill>
                  <a:schemeClr val="tx2"/>
                </a:solidFill>
              </a:rPr>
              <a:t> Water</a:t>
            </a:r>
          </a:p>
        </p:txBody>
      </p:sp>
      <p:sp>
        <p:nvSpPr>
          <p:cNvPr id="49162" name="Text Box 4"/>
          <p:cNvSpPr txBox="1">
            <a:spLocks noChangeArrowheads="1"/>
          </p:cNvSpPr>
          <p:nvPr/>
        </p:nvSpPr>
        <p:spPr bwMode="auto">
          <a:xfrm>
            <a:off x="4343400" y="4419600"/>
            <a:ext cx="2133600" cy="579438"/>
          </a:xfrm>
          <a:prstGeom prst="rect">
            <a:avLst/>
          </a:prstGeom>
          <a:noFill/>
          <a:ln w="9525">
            <a:noFill/>
            <a:miter lim="800000"/>
            <a:headEnd/>
            <a:tailEnd/>
          </a:ln>
        </p:spPr>
        <p:txBody>
          <a:bodyPr>
            <a:spAutoFit/>
          </a:bodyPr>
          <a:lstStyle/>
          <a:p>
            <a:pPr>
              <a:buFontTx/>
              <a:buChar char="•"/>
            </a:pPr>
            <a:r>
              <a:rPr lang="en-US" sz="3200">
                <a:solidFill>
                  <a:schemeClr val="tx2"/>
                </a:solidFill>
              </a:rPr>
              <a:t> Waste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A designers perspective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Vacuum plumbing systems  </a:t>
            </a:r>
            <a:endParaRPr lang="en-US" dirty="0"/>
          </a:p>
        </p:txBody>
      </p:sp>
      <p:sp>
        <p:nvSpPr>
          <p:cNvPr id="51202" name="TextBox 4"/>
          <p:cNvSpPr txBox="1">
            <a:spLocks noChangeArrowheads="1"/>
          </p:cNvSpPr>
          <p:nvPr/>
        </p:nvSpPr>
        <p:spPr bwMode="auto">
          <a:xfrm>
            <a:off x="685800" y="1524000"/>
            <a:ext cx="8001000" cy="4851400"/>
          </a:xfrm>
          <a:prstGeom prst="rect">
            <a:avLst/>
          </a:prstGeom>
          <a:noFill/>
          <a:ln w="9525">
            <a:noFill/>
            <a:miter lim="800000"/>
            <a:headEnd/>
            <a:tailEnd/>
          </a:ln>
        </p:spPr>
        <p:txBody>
          <a:bodyPr>
            <a:spAutoFit/>
          </a:bodyPr>
          <a:lstStyle/>
          <a:p>
            <a:r>
              <a:rPr lang="en-US" sz="2400" b="1">
                <a:solidFill>
                  <a:schemeClr val="tx2"/>
                </a:solidFill>
              </a:rPr>
              <a:t>Amherst Adult Detention Facility – Lynchburg, VA</a:t>
            </a:r>
          </a:p>
          <a:p>
            <a:endParaRPr lang="en-US">
              <a:solidFill>
                <a:schemeClr val="tx2"/>
              </a:solidFill>
            </a:endParaRPr>
          </a:p>
          <a:p>
            <a:r>
              <a:rPr lang="en-US">
                <a:solidFill>
                  <a:schemeClr val="tx2"/>
                </a:solidFill>
              </a:rPr>
              <a:t>Facility:</a:t>
            </a:r>
          </a:p>
          <a:p>
            <a:r>
              <a:rPr lang="en-US">
                <a:solidFill>
                  <a:schemeClr val="tx2"/>
                </a:solidFill>
              </a:rPr>
              <a:t>380 Bed Regional Jail with Minimum to Maximum Security Levels and Work Release Dormitories.</a:t>
            </a:r>
          </a:p>
          <a:p>
            <a:endParaRPr lang="en-US">
              <a:solidFill>
                <a:schemeClr val="tx2"/>
              </a:solidFill>
            </a:endParaRPr>
          </a:p>
          <a:p>
            <a:r>
              <a:rPr lang="en-US">
                <a:solidFill>
                  <a:schemeClr val="tx2"/>
                </a:solidFill>
              </a:rPr>
              <a:t>Estimated annual cost for water and sewer for traditional waste system - $105,450  vs. annual cost for water and sewer with VPS of $47,290. </a:t>
            </a:r>
            <a:r>
              <a:rPr lang="en-US" b="1" i="1">
                <a:solidFill>
                  <a:schemeClr val="tx2"/>
                </a:solidFill>
              </a:rPr>
              <a:t>The result  - </a:t>
            </a:r>
            <a:r>
              <a:rPr lang="en-US">
                <a:solidFill>
                  <a:schemeClr val="tx2"/>
                </a:solidFill>
              </a:rPr>
              <a:t>more than $47,000 savings per year allowed a payback period of less than 5 years.</a:t>
            </a:r>
          </a:p>
          <a:p>
            <a:endParaRPr lang="en-US">
              <a:solidFill>
                <a:schemeClr val="tx2"/>
              </a:solidFill>
            </a:endParaRPr>
          </a:p>
          <a:p>
            <a:r>
              <a:rPr lang="en-US">
                <a:solidFill>
                  <a:schemeClr val="tx2"/>
                </a:solidFill>
              </a:rPr>
              <a:t>The life cycle cost analysis was not performed because the owner saw the system as what it is, pumps and pipe and tanks. Nothing more than they deal with on a regular day-to-day operation.</a:t>
            </a:r>
          </a:p>
          <a:p>
            <a:endParaRPr lang="en-US">
              <a:solidFill>
                <a:schemeClr val="tx2"/>
              </a:solidFill>
            </a:endParaRPr>
          </a:p>
          <a:p>
            <a:r>
              <a:rPr lang="en-US">
                <a:solidFill>
                  <a:schemeClr val="tx2"/>
                </a:solidFill>
              </a:rPr>
              <a:t>The system will save just under 3,000,000 gallons of water per year </a:t>
            </a:r>
            <a:r>
              <a:rPr lang="en-US" i="1">
                <a:solidFill>
                  <a:schemeClr val="tx2"/>
                </a:solidFill>
              </a:rPr>
              <a:t>for the life of the facility.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Vacuum plumbing systems  </a:t>
            </a:r>
            <a:endParaRPr lang="en-US" dirty="0"/>
          </a:p>
        </p:txBody>
      </p:sp>
      <p:sp>
        <p:nvSpPr>
          <p:cNvPr id="52226"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sp>
        <p:nvSpPr>
          <p:cNvPr id="52227" name="TextBox 4"/>
          <p:cNvSpPr txBox="1">
            <a:spLocks noChangeArrowheads="1"/>
          </p:cNvSpPr>
          <p:nvPr/>
        </p:nvSpPr>
        <p:spPr bwMode="auto">
          <a:xfrm>
            <a:off x="1143000" y="1600200"/>
            <a:ext cx="6858000" cy="3937000"/>
          </a:xfrm>
          <a:prstGeom prst="rect">
            <a:avLst/>
          </a:prstGeom>
          <a:noFill/>
          <a:ln w="9525">
            <a:noFill/>
            <a:miter lim="800000"/>
            <a:headEnd/>
            <a:tailEnd/>
          </a:ln>
        </p:spPr>
        <p:txBody>
          <a:bodyPr>
            <a:spAutoFit/>
          </a:bodyPr>
          <a:lstStyle/>
          <a:p>
            <a:pPr marL="342900" indent="-342900"/>
            <a:r>
              <a:rPr lang="en-US" b="1">
                <a:solidFill>
                  <a:schemeClr val="tx2"/>
                </a:solidFill>
                <a:latin typeface="Franklin Gothic Book" pitchFamily="34" charset="0"/>
              </a:rPr>
              <a:t>Designer’s Considerations:</a:t>
            </a:r>
          </a:p>
          <a:p>
            <a:pPr marL="342900" indent="-342900"/>
            <a:endParaRPr lang="en-US">
              <a:solidFill>
                <a:schemeClr val="tx2"/>
              </a:solidFill>
              <a:latin typeface="Franklin Gothic Book" pitchFamily="34" charset="0"/>
            </a:endParaRPr>
          </a:p>
          <a:p>
            <a:pPr marL="342900" indent="-342900"/>
            <a:r>
              <a:rPr lang="en-US">
                <a:solidFill>
                  <a:schemeClr val="tx2"/>
                </a:solidFill>
                <a:latin typeface="Franklin Gothic Book" pitchFamily="34" charset="0"/>
              </a:rPr>
              <a:t>Client education - systems are not “new” technology </a:t>
            </a:r>
          </a:p>
          <a:p>
            <a:pPr marL="800100" lvl="1" indent="-342900"/>
            <a:endParaRPr lang="en-US">
              <a:solidFill>
                <a:schemeClr val="tx2"/>
              </a:solidFill>
              <a:latin typeface="Franklin Gothic Book" pitchFamily="34" charset="0"/>
            </a:endParaRPr>
          </a:p>
          <a:p>
            <a:pPr marL="800100" lvl="1" indent="-342900">
              <a:buFont typeface="Wingdings" pitchFamily="2" charset="2"/>
              <a:buChar char="§"/>
            </a:pPr>
            <a:r>
              <a:rPr lang="en-US">
                <a:solidFill>
                  <a:schemeClr val="tx2"/>
                </a:solidFill>
                <a:latin typeface="Franklin Gothic Book" pitchFamily="34" charset="0"/>
              </a:rPr>
              <a:t>Proven technology in transportation with significant evolution for land based use over last 20 years. </a:t>
            </a:r>
          </a:p>
          <a:p>
            <a:pPr marL="800100" lvl="1" indent="-342900"/>
            <a:endParaRPr lang="en-US">
              <a:solidFill>
                <a:schemeClr val="tx2"/>
              </a:solidFill>
              <a:latin typeface="Franklin Gothic Book" pitchFamily="34" charset="0"/>
            </a:endParaRPr>
          </a:p>
          <a:p>
            <a:pPr marL="800100" lvl="1" indent="-342900">
              <a:buFont typeface="Wingdings" pitchFamily="2" charset="2"/>
              <a:buChar char="§"/>
            </a:pPr>
            <a:r>
              <a:rPr lang="en-US">
                <a:solidFill>
                  <a:schemeClr val="tx2"/>
                </a:solidFill>
                <a:latin typeface="Franklin Gothic Book" pitchFamily="34" charset="0"/>
              </a:rPr>
              <a:t>Many of the earlier problematic issues have been overcome.</a:t>
            </a:r>
          </a:p>
          <a:p>
            <a:pPr marL="800100" lvl="1" indent="-342900"/>
            <a:endParaRPr lang="en-US">
              <a:solidFill>
                <a:schemeClr val="tx2"/>
              </a:solidFill>
              <a:latin typeface="Franklin Gothic Book" pitchFamily="34" charset="0"/>
            </a:endParaRPr>
          </a:p>
          <a:p>
            <a:pPr marL="800100" lvl="1" indent="-342900">
              <a:buFont typeface="Wingdings" pitchFamily="2" charset="2"/>
              <a:buChar char="§"/>
            </a:pPr>
            <a:r>
              <a:rPr lang="en-US">
                <a:solidFill>
                  <a:schemeClr val="tx2"/>
                </a:solidFill>
                <a:latin typeface="Franklin Gothic Book" pitchFamily="34" charset="0"/>
              </a:rPr>
              <a:t>More than one US manufacturer – all with continued commitment to land based use.</a:t>
            </a:r>
          </a:p>
          <a:p>
            <a:pPr marL="342900" indent="-342900"/>
            <a:endParaRPr lang="en-US">
              <a:solidFill>
                <a:schemeClr val="tx2"/>
              </a:solidFill>
              <a:latin typeface="Franklin Gothic Book" pitchFamily="34" charset="0"/>
            </a:endParaRPr>
          </a:p>
          <a:p>
            <a:pPr marL="342900" indent="-342900"/>
            <a:endParaRPr lang="en-US">
              <a:solidFill>
                <a:schemeClr val="tx2"/>
              </a:solidFill>
              <a:latin typeface="Franklin Gothic Book" pitchFamily="34" charset="0"/>
            </a:endParaRPr>
          </a:p>
          <a:p>
            <a:pPr marL="342900" indent="-342900"/>
            <a:endParaRPr lang="en-US">
              <a:solidFill>
                <a:schemeClr val="tx2"/>
              </a:solidFill>
              <a:latin typeface="Franklin Gothic Boo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Vacuum plumbing system Benefits </a:t>
            </a:r>
            <a:endParaRPr lang="en-US" dirty="0"/>
          </a:p>
        </p:txBody>
      </p:sp>
      <p:sp>
        <p:nvSpPr>
          <p:cNvPr id="16386" name="Content Placeholder 2"/>
          <p:cNvSpPr>
            <a:spLocks noGrp="1"/>
          </p:cNvSpPr>
          <p:nvPr>
            <p:ph idx="1"/>
          </p:nvPr>
        </p:nvSpPr>
        <p:spPr>
          <a:xfrm>
            <a:off x="304800" y="1600200"/>
            <a:ext cx="8686800" cy="4999038"/>
          </a:xfrm>
        </p:spPr>
        <p:txBody>
          <a:bodyPr/>
          <a:lstStyle/>
          <a:p>
            <a:pPr eaLnBrk="1" hangingPunct="1">
              <a:buFont typeface="Wingdings 2" pitchFamily="18" charset="2"/>
              <a:buNone/>
            </a:pPr>
            <a:r>
              <a:rPr lang="en-US" sz="2500" b="1" u="sng" smtClean="0">
                <a:latin typeface="Arial" charset="0"/>
              </a:rPr>
              <a:t>Design and Construction</a:t>
            </a:r>
          </a:p>
          <a:p>
            <a:pPr eaLnBrk="1" hangingPunct="1">
              <a:lnSpc>
                <a:spcPct val="120000"/>
              </a:lnSpc>
            </a:pPr>
            <a:r>
              <a:rPr lang="en-US" sz="2400" smtClean="0">
                <a:latin typeface="Arial" charset="0"/>
              </a:rPr>
              <a:t>Flexibility in design and layout of plumbing fixtures &amp; equipment – overhead  vs. in slab</a:t>
            </a:r>
          </a:p>
          <a:p>
            <a:pPr eaLnBrk="1" hangingPunct="1">
              <a:lnSpc>
                <a:spcPct val="120000"/>
              </a:lnSpc>
            </a:pPr>
            <a:r>
              <a:rPr lang="en-US" sz="2400" smtClean="0">
                <a:latin typeface="Arial" charset="0"/>
              </a:rPr>
              <a:t>Ability to “make-up” slope – less space required between floors</a:t>
            </a:r>
          </a:p>
          <a:p>
            <a:pPr eaLnBrk="1" hangingPunct="1">
              <a:lnSpc>
                <a:spcPct val="120000"/>
              </a:lnSpc>
            </a:pPr>
            <a:r>
              <a:rPr lang="en-US" sz="2400" smtClean="0">
                <a:latin typeface="Arial" charset="0"/>
              </a:rPr>
              <a:t>Provides a design solution for projects with architectural limitations or site conditions – ex. post tension slab; no mechanical chases, bad inverts</a:t>
            </a:r>
          </a:p>
          <a:p>
            <a:pPr eaLnBrk="1" hangingPunct="1">
              <a:lnSpc>
                <a:spcPct val="120000"/>
              </a:lnSpc>
            </a:pPr>
            <a:r>
              <a:rPr lang="en-US" sz="2400" smtClean="0">
                <a:latin typeface="Arial" charset="0"/>
              </a:rPr>
              <a:t>Reduced piping requirements – smaller sizes; less venting</a:t>
            </a:r>
          </a:p>
          <a:p>
            <a:pPr eaLnBrk="1" hangingPunct="1">
              <a:lnSpc>
                <a:spcPct val="120000"/>
              </a:lnSpc>
            </a:pPr>
            <a:r>
              <a:rPr lang="en-US" sz="2400" smtClean="0">
                <a:latin typeface="Arial" charset="0"/>
              </a:rPr>
              <a:t>Faster installation time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3550"/>
            <a:ext cx="8686800" cy="838200"/>
          </a:xfrm>
        </p:spPr>
        <p:txBody>
          <a:bodyPr/>
          <a:lstStyle/>
          <a:p>
            <a:pPr eaLnBrk="1" fontAlgn="auto" hangingPunct="1">
              <a:spcAft>
                <a:spcPts val="0"/>
              </a:spcAft>
              <a:defRPr/>
            </a:pPr>
            <a:r>
              <a:rPr lang="en-US" dirty="0" smtClean="0"/>
              <a:t>Vacuum plumbing systems  </a:t>
            </a:r>
            <a:endParaRPr lang="en-US" dirty="0"/>
          </a:p>
        </p:txBody>
      </p:sp>
      <p:sp>
        <p:nvSpPr>
          <p:cNvPr id="53250"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sp>
        <p:nvSpPr>
          <p:cNvPr id="53251" name="TextBox 4"/>
          <p:cNvSpPr txBox="1">
            <a:spLocks noChangeArrowheads="1"/>
          </p:cNvSpPr>
          <p:nvPr/>
        </p:nvSpPr>
        <p:spPr bwMode="auto">
          <a:xfrm>
            <a:off x="1143000" y="1600200"/>
            <a:ext cx="6934200" cy="4211638"/>
          </a:xfrm>
          <a:prstGeom prst="rect">
            <a:avLst/>
          </a:prstGeom>
          <a:noFill/>
          <a:ln w="9525">
            <a:noFill/>
            <a:miter lim="800000"/>
            <a:headEnd/>
            <a:tailEnd/>
          </a:ln>
        </p:spPr>
        <p:txBody>
          <a:bodyPr>
            <a:spAutoFit/>
          </a:bodyPr>
          <a:lstStyle/>
          <a:p>
            <a:r>
              <a:rPr lang="en-US" b="1">
                <a:solidFill>
                  <a:schemeClr val="tx2"/>
                </a:solidFill>
                <a:latin typeface="Franklin Gothic Book" pitchFamily="34" charset="0"/>
              </a:rPr>
              <a:t>Designers Considerations :</a:t>
            </a:r>
          </a:p>
          <a:p>
            <a:endParaRPr lang="en-US">
              <a:solidFill>
                <a:schemeClr val="tx2"/>
              </a:solidFill>
              <a:latin typeface="Franklin Gothic Book" pitchFamily="34" charset="0"/>
            </a:endParaRPr>
          </a:p>
          <a:p>
            <a:r>
              <a:rPr lang="en-US">
                <a:solidFill>
                  <a:schemeClr val="tx2"/>
                </a:solidFill>
                <a:latin typeface="Franklin Gothic Book" pitchFamily="34" charset="0"/>
              </a:rPr>
              <a:t>Client education – best systems are those which are properly designed, installed and maintained.</a:t>
            </a:r>
          </a:p>
          <a:p>
            <a:endParaRPr lang="en-US">
              <a:solidFill>
                <a:schemeClr val="tx2"/>
              </a:solidFill>
              <a:latin typeface="Franklin Gothic Book" pitchFamily="34" charset="0"/>
            </a:endParaRPr>
          </a:p>
          <a:p>
            <a:r>
              <a:rPr lang="en-US">
                <a:solidFill>
                  <a:schemeClr val="tx2"/>
                </a:solidFill>
                <a:latin typeface="Franklin Gothic Book" pitchFamily="34" charset="0"/>
              </a:rPr>
              <a:t>Addressing owners concerns: </a:t>
            </a:r>
          </a:p>
          <a:p>
            <a:pPr marL="800100" lvl="1" indent="-342900">
              <a:buFont typeface="Wingdings" pitchFamily="2" charset="2"/>
              <a:buChar char="§"/>
            </a:pPr>
            <a:r>
              <a:rPr lang="en-US">
                <a:solidFill>
                  <a:schemeClr val="tx2"/>
                </a:solidFill>
                <a:latin typeface="Franklin Gothic Book" pitchFamily="34" charset="0"/>
              </a:rPr>
              <a:t>Cost payback</a:t>
            </a:r>
          </a:p>
          <a:p>
            <a:pPr marL="800100" lvl="1" indent="-342900">
              <a:buFont typeface="Wingdings" pitchFamily="2" charset="2"/>
              <a:buChar char="§"/>
            </a:pPr>
            <a:r>
              <a:rPr lang="en-US">
                <a:solidFill>
                  <a:schemeClr val="tx2"/>
                </a:solidFill>
                <a:latin typeface="Franklin Gothic Book" pitchFamily="34" charset="0"/>
              </a:rPr>
              <a:t>Yearly operational and maintenance cost</a:t>
            </a:r>
          </a:p>
          <a:p>
            <a:pPr marL="800100" lvl="1" indent="-342900">
              <a:buFont typeface="Wingdings" pitchFamily="2" charset="2"/>
              <a:buChar char="§"/>
            </a:pPr>
            <a:r>
              <a:rPr lang="en-US">
                <a:solidFill>
                  <a:schemeClr val="tx2"/>
                </a:solidFill>
                <a:latin typeface="Franklin Gothic Book" pitchFamily="34" charset="0"/>
              </a:rPr>
              <a:t>Maintenance requirements different than a traditional gravity system</a:t>
            </a:r>
          </a:p>
          <a:p>
            <a:endParaRPr lang="en-US">
              <a:solidFill>
                <a:schemeClr val="tx2"/>
              </a:solidFill>
              <a:latin typeface="Franklin Gothic Book" pitchFamily="34" charset="0"/>
            </a:endParaRPr>
          </a:p>
          <a:p>
            <a:r>
              <a:rPr lang="en-US">
                <a:solidFill>
                  <a:schemeClr val="tx2"/>
                </a:solidFill>
                <a:latin typeface="Franklin Gothic Book" pitchFamily="34" charset="0"/>
              </a:rPr>
              <a:t>Potential advantages in “sole source” manufacturer.</a:t>
            </a:r>
          </a:p>
          <a:p>
            <a:pPr marL="800100" lvl="1" indent="-342900">
              <a:buFont typeface="Wingdings" pitchFamily="2" charset="2"/>
              <a:buChar char="§"/>
            </a:pPr>
            <a:r>
              <a:rPr lang="en-US">
                <a:solidFill>
                  <a:schemeClr val="tx2"/>
                </a:solidFill>
                <a:latin typeface="Franklin Gothic Book" pitchFamily="34" charset="0"/>
              </a:rPr>
              <a:t>Impact on design, specification and procurement. </a:t>
            </a:r>
          </a:p>
          <a:p>
            <a:endParaRPr lang="en-US">
              <a:solidFill>
                <a:schemeClr val="tx2"/>
              </a:solidFill>
              <a:latin typeface="Franklin Gothic Book" pitchFamily="34" charset="0"/>
            </a:endParaRPr>
          </a:p>
          <a:p>
            <a:endParaRPr lang="en-US" b="1">
              <a:solidFill>
                <a:schemeClr val="tx2"/>
              </a:solidFill>
              <a:latin typeface="Franklin Gothic Book"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Vacuum plumbing systems  </a:t>
            </a:r>
            <a:endParaRPr lang="en-US" dirty="0"/>
          </a:p>
        </p:txBody>
      </p:sp>
      <p:sp>
        <p:nvSpPr>
          <p:cNvPr id="54274" name="Content Placeholder 2"/>
          <p:cNvSpPr>
            <a:spLocks noGrp="1"/>
          </p:cNvSpPr>
          <p:nvPr>
            <p:ph idx="1"/>
          </p:nvPr>
        </p:nvSpPr>
        <p:spPr>
          <a:xfrm>
            <a:off x="304800" y="1524000"/>
            <a:ext cx="8686800" cy="4525963"/>
          </a:xfrm>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sp>
        <p:nvSpPr>
          <p:cNvPr id="54275" name="TextBox 4"/>
          <p:cNvSpPr txBox="1">
            <a:spLocks noChangeArrowheads="1"/>
          </p:cNvSpPr>
          <p:nvPr/>
        </p:nvSpPr>
        <p:spPr bwMode="auto">
          <a:xfrm>
            <a:off x="1143000" y="1600200"/>
            <a:ext cx="6858000" cy="2563813"/>
          </a:xfrm>
          <a:prstGeom prst="rect">
            <a:avLst/>
          </a:prstGeom>
          <a:noFill/>
          <a:ln w="9525">
            <a:noFill/>
            <a:miter lim="800000"/>
            <a:headEnd/>
            <a:tailEnd/>
          </a:ln>
        </p:spPr>
        <p:txBody>
          <a:bodyPr>
            <a:spAutoFit/>
          </a:bodyPr>
          <a:lstStyle/>
          <a:p>
            <a:r>
              <a:rPr lang="en-US" b="1">
                <a:solidFill>
                  <a:schemeClr val="tx2"/>
                </a:solidFill>
                <a:latin typeface="Franklin Gothic Book" pitchFamily="34" charset="0"/>
              </a:rPr>
              <a:t>Designer’s Considerations:</a:t>
            </a:r>
          </a:p>
          <a:p>
            <a:endParaRPr lang="en-US">
              <a:solidFill>
                <a:schemeClr val="tx2"/>
              </a:solidFill>
              <a:latin typeface="Franklin Gothic Book" pitchFamily="34" charset="0"/>
            </a:endParaRPr>
          </a:p>
          <a:p>
            <a:r>
              <a:rPr lang="en-US">
                <a:solidFill>
                  <a:schemeClr val="tx2"/>
                </a:solidFill>
                <a:latin typeface="Franklin Gothic Book" pitchFamily="34" charset="0"/>
              </a:rPr>
              <a:t>Plumbing load estimation – lack of prescriptive guidelines; “engineered” system</a:t>
            </a:r>
          </a:p>
          <a:p>
            <a:endParaRPr lang="en-US">
              <a:solidFill>
                <a:schemeClr val="tx2"/>
              </a:solidFill>
              <a:latin typeface="Franklin Gothic Book" pitchFamily="34" charset="0"/>
            </a:endParaRPr>
          </a:p>
          <a:p>
            <a:pPr lvl="1">
              <a:buFont typeface="Wingdings" pitchFamily="2" charset="2"/>
              <a:buChar char="§"/>
            </a:pPr>
            <a:r>
              <a:rPr lang="en-US">
                <a:solidFill>
                  <a:schemeClr val="tx2"/>
                </a:solidFill>
                <a:latin typeface="Franklin Gothic Book" pitchFamily="34" charset="0"/>
              </a:rPr>
              <a:t> International Plumbing Code (IPC) allows and addresses these</a:t>
            </a:r>
          </a:p>
          <a:p>
            <a:pPr lvl="1"/>
            <a:r>
              <a:rPr lang="en-US">
                <a:solidFill>
                  <a:schemeClr val="tx2"/>
                </a:solidFill>
                <a:latin typeface="Franklin Gothic Book" pitchFamily="34" charset="0"/>
              </a:rPr>
              <a:t>   systems in Section 105.4 – Alternative Engineered Design</a:t>
            </a:r>
          </a:p>
          <a:p>
            <a:pPr lvl="1">
              <a:buFont typeface="Wingdings" pitchFamily="2" charset="2"/>
              <a:buChar char="§"/>
            </a:pPr>
            <a:endParaRPr lang="en-US">
              <a:solidFill>
                <a:schemeClr val="tx2"/>
              </a:solidFill>
              <a:latin typeface="Franklin Gothic Book" pitchFamily="34" charset="0"/>
            </a:endParaRPr>
          </a:p>
          <a:p>
            <a:pPr lvl="1">
              <a:buFont typeface="Wingdings" pitchFamily="2" charset="2"/>
              <a:buChar char="§"/>
            </a:pPr>
            <a:r>
              <a:rPr lang="en-US">
                <a:solidFill>
                  <a:schemeClr val="tx2"/>
                </a:solidFill>
                <a:latin typeface="Franklin Gothic Book" pitchFamily="34" charset="0"/>
              </a:rPr>
              <a:t> Manufacturer provides guidelines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Vacuum plumbing systems  </a:t>
            </a:r>
            <a:endParaRPr lang="en-US" dirty="0"/>
          </a:p>
        </p:txBody>
      </p:sp>
      <p:sp>
        <p:nvSpPr>
          <p:cNvPr id="55298"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sp>
        <p:nvSpPr>
          <p:cNvPr id="55299" name="TextBox 4"/>
          <p:cNvSpPr txBox="1">
            <a:spLocks noChangeArrowheads="1"/>
          </p:cNvSpPr>
          <p:nvPr/>
        </p:nvSpPr>
        <p:spPr bwMode="auto">
          <a:xfrm>
            <a:off x="1143000" y="1600200"/>
            <a:ext cx="7162800" cy="4486275"/>
          </a:xfrm>
          <a:prstGeom prst="rect">
            <a:avLst/>
          </a:prstGeom>
          <a:noFill/>
          <a:ln w="9525">
            <a:noFill/>
            <a:miter lim="800000"/>
            <a:headEnd/>
            <a:tailEnd/>
          </a:ln>
        </p:spPr>
        <p:txBody>
          <a:bodyPr>
            <a:spAutoFit/>
          </a:bodyPr>
          <a:lstStyle/>
          <a:p>
            <a:pPr marL="342900" indent="-342900"/>
            <a:r>
              <a:rPr lang="en-US" b="1">
                <a:solidFill>
                  <a:schemeClr val="tx2"/>
                </a:solidFill>
                <a:latin typeface="Franklin Gothic Book" pitchFamily="34" charset="0"/>
              </a:rPr>
              <a:t>Recommendations for handling vacuum plumbing project design:</a:t>
            </a:r>
          </a:p>
          <a:p>
            <a:pPr marL="342900" indent="-342900"/>
            <a:endParaRPr lang="en-US">
              <a:solidFill>
                <a:schemeClr val="tx2"/>
              </a:solidFill>
              <a:latin typeface="Franklin Gothic Book" pitchFamily="34" charset="0"/>
            </a:endParaRPr>
          </a:p>
          <a:p>
            <a:pPr marL="342900" indent="-342900"/>
            <a:r>
              <a:rPr lang="en-US" b="1">
                <a:solidFill>
                  <a:schemeClr val="tx2"/>
                </a:solidFill>
                <a:latin typeface="Franklin Gothic Book" pitchFamily="34" charset="0"/>
              </a:rPr>
              <a:t>Preliminary Design Phase</a:t>
            </a:r>
          </a:p>
          <a:p>
            <a:pPr marL="342900" indent="-342900"/>
            <a:endParaRPr lang="en-US">
              <a:solidFill>
                <a:schemeClr val="tx2"/>
              </a:solidFill>
              <a:latin typeface="Franklin Gothic Book" pitchFamily="34" charset="0"/>
            </a:endParaRPr>
          </a:p>
          <a:p>
            <a:pPr marL="342900" indent="-342900">
              <a:buFontTx/>
              <a:buAutoNum type="arabicPeriod"/>
            </a:pPr>
            <a:r>
              <a:rPr lang="en-US">
                <a:solidFill>
                  <a:schemeClr val="tx2"/>
                </a:solidFill>
                <a:latin typeface="Franklin Gothic Book" pitchFamily="34" charset="0"/>
              </a:rPr>
              <a:t>Review the applicable local codes to determine requirements.</a:t>
            </a:r>
          </a:p>
          <a:p>
            <a:pPr marL="342900" indent="-342900"/>
            <a:endParaRPr lang="en-US">
              <a:solidFill>
                <a:schemeClr val="tx2"/>
              </a:solidFill>
              <a:latin typeface="Franklin Gothic Book" pitchFamily="34" charset="0"/>
            </a:endParaRPr>
          </a:p>
          <a:p>
            <a:pPr marL="342900" indent="-342900">
              <a:buFontTx/>
              <a:buAutoNum type="arabicPeriod" startAt="2"/>
            </a:pPr>
            <a:r>
              <a:rPr lang="en-US">
                <a:solidFill>
                  <a:schemeClr val="tx2"/>
                </a:solidFill>
                <a:latin typeface="Franklin Gothic Book" pitchFamily="34" charset="0"/>
              </a:rPr>
              <a:t>Consult with the local code official to ensure the system will be accepted as an engineered alternative.</a:t>
            </a:r>
          </a:p>
          <a:p>
            <a:pPr marL="342900" indent="-342900">
              <a:buFont typeface="Franklin Gothic Medium" pitchFamily="34" charset="0"/>
              <a:buAutoNum type="arabicPeriod"/>
            </a:pPr>
            <a:endParaRPr lang="en-US">
              <a:solidFill>
                <a:schemeClr val="tx2"/>
              </a:solidFill>
              <a:latin typeface="Franklin Gothic Book" pitchFamily="34" charset="0"/>
            </a:endParaRPr>
          </a:p>
          <a:p>
            <a:pPr marL="342900" indent="-342900">
              <a:buFontTx/>
              <a:buAutoNum type="arabicPeriod" startAt="3"/>
            </a:pPr>
            <a:r>
              <a:rPr lang="en-US">
                <a:solidFill>
                  <a:schemeClr val="tx2"/>
                </a:solidFill>
                <a:latin typeface="Franklin Gothic Book" pitchFamily="34" charset="0"/>
              </a:rPr>
              <a:t>Evaluate the type of fixtures and drainage loads for the system – water closets, floor and shower drains, safety equipment, fire protection test equipment and sprinklers, grease waste, high temperature waste, chemical waste – all sources. </a:t>
            </a:r>
          </a:p>
          <a:p>
            <a:pPr marL="342900" indent="-342900">
              <a:buFont typeface="Franklin Gothic Medium" pitchFamily="34" charset="0"/>
              <a:buAutoNum type="arabicPeriod"/>
            </a:pPr>
            <a:endParaRPr lang="en-US">
              <a:solidFill>
                <a:schemeClr val="tx2"/>
              </a:solidFill>
              <a:latin typeface="Franklin Gothic Book" pitchFamily="34" charset="0"/>
            </a:endParaRPr>
          </a:p>
          <a:p>
            <a:pPr marL="342900" indent="-342900">
              <a:buFont typeface="Franklin Gothic Medium" pitchFamily="34" charset="0"/>
              <a:buAutoNum type="arabicPeriod" startAt="4"/>
            </a:pPr>
            <a:r>
              <a:rPr lang="en-US">
                <a:solidFill>
                  <a:schemeClr val="tx2"/>
                </a:solidFill>
                <a:latin typeface="Franklin Gothic Book" pitchFamily="34" charset="0"/>
              </a:rPr>
              <a:t>Some may need to be excluded due to incompatibility with the manufacturer’s system.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Vacuum plumbing systems  </a:t>
            </a:r>
            <a:endParaRPr lang="en-US" dirty="0"/>
          </a:p>
        </p:txBody>
      </p:sp>
      <p:sp>
        <p:nvSpPr>
          <p:cNvPr id="56322"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sp>
        <p:nvSpPr>
          <p:cNvPr id="56323" name="TextBox 4"/>
          <p:cNvSpPr txBox="1">
            <a:spLocks noChangeArrowheads="1"/>
          </p:cNvSpPr>
          <p:nvPr/>
        </p:nvSpPr>
        <p:spPr bwMode="auto">
          <a:xfrm>
            <a:off x="1143000" y="1600200"/>
            <a:ext cx="7543800" cy="3937000"/>
          </a:xfrm>
          <a:prstGeom prst="rect">
            <a:avLst/>
          </a:prstGeom>
          <a:noFill/>
          <a:ln w="9525">
            <a:noFill/>
            <a:miter lim="800000"/>
            <a:headEnd/>
            <a:tailEnd/>
          </a:ln>
        </p:spPr>
        <p:txBody>
          <a:bodyPr>
            <a:spAutoFit/>
          </a:bodyPr>
          <a:lstStyle/>
          <a:p>
            <a:pPr marL="342900" indent="-342900"/>
            <a:r>
              <a:rPr lang="en-US" b="1">
                <a:solidFill>
                  <a:schemeClr val="tx2"/>
                </a:solidFill>
                <a:latin typeface="Franklin Gothic Book" pitchFamily="34" charset="0"/>
              </a:rPr>
              <a:t>Preliminary Design Phase</a:t>
            </a:r>
          </a:p>
          <a:p>
            <a:pPr marL="342900" indent="-342900"/>
            <a:endParaRPr lang="en-US">
              <a:solidFill>
                <a:schemeClr val="tx2"/>
              </a:solidFill>
              <a:latin typeface="Franklin Gothic Book" pitchFamily="34" charset="0"/>
            </a:endParaRPr>
          </a:p>
          <a:p>
            <a:pPr marL="342900" indent="-342900">
              <a:buFont typeface="Franklin Gothic Medium" pitchFamily="34" charset="0"/>
              <a:buAutoNum type="arabicPeriod" startAt="5"/>
            </a:pPr>
            <a:r>
              <a:rPr lang="en-US">
                <a:solidFill>
                  <a:schemeClr val="tx2"/>
                </a:solidFill>
                <a:latin typeface="Franklin Gothic Book" pitchFamily="34" charset="0"/>
              </a:rPr>
              <a:t>Consider including the local code authority in the preliminary evaluation process.  Ideas: </a:t>
            </a:r>
          </a:p>
          <a:p>
            <a:pPr marL="342900" indent="-342900"/>
            <a:endParaRPr lang="en-US">
              <a:solidFill>
                <a:schemeClr val="tx2"/>
              </a:solidFill>
              <a:latin typeface="Franklin Gothic Book" pitchFamily="34" charset="0"/>
            </a:endParaRPr>
          </a:p>
          <a:p>
            <a:pPr marL="800100" lvl="1" indent="-342900">
              <a:buFont typeface="Wingdings" pitchFamily="2" charset="2"/>
              <a:buChar char="§"/>
            </a:pPr>
            <a:r>
              <a:rPr lang="en-US">
                <a:solidFill>
                  <a:schemeClr val="tx2"/>
                </a:solidFill>
                <a:latin typeface="Franklin Gothic Book" pitchFamily="34" charset="0"/>
              </a:rPr>
              <a:t>Provide a preliminary submittal for the code authority including     </a:t>
            </a:r>
          </a:p>
          <a:p>
            <a:pPr marL="800100" lvl="1" indent="-342900"/>
            <a:r>
              <a:rPr lang="en-US">
                <a:solidFill>
                  <a:schemeClr val="tx2"/>
                </a:solidFill>
                <a:latin typeface="Franklin Gothic Book" pitchFamily="34" charset="0"/>
              </a:rPr>
              <a:t>   architectural floor plans, code analysis, occupancy profile, site plan, </a:t>
            </a:r>
          </a:p>
          <a:p>
            <a:pPr marL="800100" lvl="1" indent="-342900"/>
            <a:r>
              <a:rPr lang="en-US">
                <a:solidFill>
                  <a:schemeClr val="tx2"/>
                </a:solidFill>
                <a:latin typeface="Franklin Gothic Book" pitchFamily="34" charset="0"/>
              </a:rPr>
              <a:t>   manufacturer product literature addressing vacuum components,  </a:t>
            </a:r>
          </a:p>
          <a:p>
            <a:pPr marL="800100" lvl="1" indent="-342900"/>
            <a:r>
              <a:rPr lang="en-US">
                <a:solidFill>
                  <a:schemeClr val="tx2"/>
                </a:solidFill>
                <a:latin typeface="Franklin Gothic Book" pitchFamily="34" charset="0"/>
              </a:rPr>
              <a:t>   fixtures and operational overview.</a:t>
            </a:r>
          </a:p>
          <a:p>
            <a:pPr marL="800100" lvl="1" indent="-342900">
              <a:buFont typeface="Wingdings" pitchFamily="2" charset="2"/>
              <a:buChar char="§"/>
            </a:pPr>
            <a:endParaRPr lang="en-US">
              <a:solidFill>
                <a:schemeClr val="tx2"/>
              </a:solidFill>
              <a:latin typeface="Franklin Gothic Book" pitchFamily="34" charset="0"/>
            </a:endParaRPr>
          </a:p>
          <a:p>
            <a:pPr marL="800100" lvl="1" indent="-342900">
              <a:buFont typeface="Wingdings" pitchFamily="2" charset="2"/>
              <a:buChar char="§"/>
            </a:pPr>
            <a:r>
              <a:rPr lang="en-US">
                <a:solidFill>
                  <a:schemeClr val="tx2"/>
                </a:solidFill>
                <a:latin typeface="Franklin Gothic Book" pitchFamily="34" charset="0"/>
              </a:rPr>
              <a:t>Set up a meeting with the code authority to address any potential </a:t>
            </a:r>
          </a:p>
          <a:p>
            <a:pPr marL="800100" lvl="1" indent="-342900"/>
            <a:r>
              <a:rPr lang="en-US">
                <a:solidFill>
                  <a:schemeClr val="tx2"/>
                </a:solidFill>
                <a:latin typeface="Franklin Gothic Book" pitchFamily="34" charset="0"/>
              </a:rPr>
              <a:t>   questions regarding what is connected to the system and the method </a:t>
            </a:r>
          </a:p>
          <a:p>
            <a:pPr marL="800100" lvl="1" indent="-342900"/>
            <a:r>
              <a:rPr lang="en-US">
                <a:solidFill>
                  <a:schemeClr val="tx2"/>
                </a:solidFill>
                <a:latin typeface="Franklin Gothic Book" pitchFamily="34" charset="0"/>
              </a:rPr>
              <a:t>   of calculations. </a:t>
            </a:r>
          </a:p>
          <a:p>
            <a:pPr marL="342900" indent="-342900"/>
            <a:endParaRPr lang="en-US">
              <a:solidFill>
                <a:schemeClr val="tx2"/>
              </a:solidFill>
              <a:latin typeface="Franklin Gothic Book"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Vacuum plumbing systems  </a:t>
            </a:r>
            <a:endParaRPr lang="en-US" dirty="0"/>
          </a:p>
        </p:txBody>
      </p:sp>
      <p:sp>
        <p:nvSpPr>
          <p:cNvPr id="57346"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sp>
        <p:nvSpPr>
          <p:cNvPr id="57347" name="TextBox 4"/>
          <p:cNvSpPr txBox="1">
            <a:spLocks noChangeArrowheads="1"/>
          </p:cNvSpPr>
          <p:nvPr/>
        </p:nvSpPr>
        <p:spPr bwMode="auto">
          <a:xfrm>
            <a:off x="1143000" y="1600200"/>
            <a:ext cx="7162800" cy="2838450"/>
          </a:xfrm>
          <a:prstGeom prst="rect">
            <a:avLst/>
          </a:prstGeom>
          <a:noFill/>
          <a:ln w="9525">
            <a:noFill/>
            <a:miter lim="800000"/>
            <a:headEnd/>
            <a:tailEnd/>
          </a:ln>
        </p:spPr>
        <p:txBody>
          <a:bodyPr>
            <a:spAutoFit/>
          </a:bodyPr>
          <a:lstStyle/>
          <a:p>
            <a:pPr marL="342900" indent="-342900"/>
            <a:r>
              <a:rPr lang="en-US" b="1">
                <a:solidFill>
                  <a:schemeClr val="tx2"/>
                </a:solidFill>
                <a:latin typeface="Franklin Gothic Book" pitchFamily="34" charset="0"/>
              </a:rPr>
              <a:t>Schematic Design Phase</a:t>
            </a:r>
          </a:p>
          <a:p>
            <a:pPr marL="342900" indent="-342900"/>
            <a:endParaRPr lang="en-US">
              <a:solidFill>
                <a:schemeClr val="tx2"/>
              </a:solidFill>
              <a:latin typeface="Franklin Gothic Book" pitchFamily="34" charset="0"/>
            </a:endParaRPr>
          </a:p>
          <a:p>
            <a:pPr marL="342900" indent="-342900">
              <a:buFontTx/>
              <a:buAutoNum type="arabicPeriod"/>
            </a:pPr>
            <a:r>
              <a:rPr lang="en-US">
                <a:solidFill>
                  <a:schemeClr val="tx2"/>
                </a:solidFill>
                <a:latin typeface="Franklin Gothic Book" pitchFamily="34" charset="0"/>
              </a:rPr>
              <a:t>Develop minimum service space requirements for the system components during schematic design, and coordinate with the architect so service space can be incorporated. </a:t>
            </a:r>
          </a:p>
          <a:p>
            <a:pPr marL="342900" indent="-342900">
              <a:buFont typeface="Franklin Gothic Medium" pitchFamily="34" charset="0"/>
              <a:buAutoNum type="arabicPeriod"/>
            </a:pPr>
            <a:endParaRPr lang="en-US">
              <a:solidFill>
                <a:schemeClr val="tx2"/>
              </a:solidFill>
              <a:latin typeface="Franklin Gothic Book" pitchFamily="34" charset="0"/>
            </a:endParaRPr>
          </a:p>
          <a:p>
            <a:pPr marL="342900" indent="-342900">
              <a:buFontTx/>
              <a:buAutoNum type="arabicPeriod"/>
            </a:pPr>
            <a:r>
              <a:rPr lang="en-US">
                <a:solidFill>
                  <a:schemeClr val="tx2"/>
                </a:solidFill>
                <a:latin typeface="Franklin Gothic Book" pitchFamily="34" charset="0"/>
              </a:rPr>
              <a:t>Consider plumbing fixture chases where vacuum interface valves, isolation valves, valve controllers and accumulators will be located (typically close to the fixture). Don’t forget to consider lighting for these areas if required for maintenance is required.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Vacuum plumbing systems  </a:t>
            </a:r>
            <a:endParaRPr lang="en-US" dirty="0"/>
          </a:p>
        </p:txBody>
      </p:sp>
      <p:sp>
        <p:nvSpPr>
          <p:cNvPr id="58370"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sp>
        <p:nvSpPr>
          <p:cNvPr id="58371" name="TextBox 4"/>
          <p:cNvSpPr txBox="1">
            <a:spLocks noChangeArrowheads="1"/>
          </p:cNvSpPr>
          <p:nvPr/>
        </p:nvSpPr>
        <p:spPr bwMode="auto">
          <a:xfrm>
            <a:off x="1143000" y="1600200"/>
            <a:ext cx="7162800" cy="4760913"/>
          </a:xfrm>
          <a:prstGeom prst="rect">
            <a:avLst/>
          </a:prstGeom>
          <a:noFill/>
          <a:ln w="9525">
            <a:noFill/>
            <a:miter lim="800000"/>
            <a:headEnd/>
            <a:tailEnd/>
          </a:ln>
        </p:spPr>
        <p:txBody>
          <a:bodyPr>
            <a:spAutoFit/>
          </a:bodyPr>
          <a:lstStyle/>
          <a:p>
            <a:pPr marL="342900" indent="-342900"/>
            <a:r>
              <a:rPr lang="en-US" b="1">
                <a:solidFill>
                  <a:schemeClr val="tx2"/>
                </a:solidFill>
                <a:latin typeface="Franklin Gothic Book" pitchFamily="34" charset="0"/>
              </a:rPr>
              <a:t>Basics of Pipe sizing and Design</a:t>
            </a:r>
            <a:endParaRPr lang="en-US">
              <a:solidFill>
                <a:schemeClr val="tx2"/>
              </a:solidFill>
              <a:latin typeface="Franklin Gothic Book" pitchFamily="34" charset="0"/>
            </a:endParaRPr>
          </a:p>
          <a:p>
            <a:pPr marL="342900" indent="-342900">
              <a:buFont typeface="Franklin Gothic Medium" pitchFamily="34" charset="0"/>
              <a:buAutoNum type="arabicPeriod"/>
            </a:pPr>
            <a:endParaRPr lang="en-US">
              <a:solidFill>
                <a:schemeClr val="tx2"/>
              </a:solidFill>
              <a:latin typeface="Franklin Gothic Book" pitchFamily="34" charset="0"/>
            </a:endParaRPr>
          </a:p>
          <a:p>
            <a:pPr marL="342900" indent="-342900">
              <a:buFont typeface="Franklin Gothic Medium" pitchFamily="34" charset="0"/>
              <a:buAutoNum type="arabicPeriod"/>
            </a:pPr>
            <a:r>
              <a:rPr lang="en-US">
                <a:solidFill>
                  <a:schemeClr val="tx2"/>
                </a:solidFill>
                <a:latin typeface="Franklin Gothic Book" pitchFamily="34" charset="0"/>
              </a:rPr>
              <a:t>Select the proper piping material - – typically PVC, CPVC, stainless steel and DVW copper.</a:t>
            </a:r>
          </a:p>
          <a:p>
            <a:pPr marL="342900" indent="-342900">
              <a:buFont typeface="Franklin Gothic Medium" pitchFamily="34" charset="0"/>
              <a:buNone/>
            </a:pPr>
            <a:endParaRPr lang="en-US">
              <a:solidFill>
                <a:schemeClr val="tx2"/>
              </a:solidFill>
              <a:latin typeface="Franklin Gothic Book" pitchFamily="34" charset="0"/>
            </a:endParaRPr>
          </a:p>
          <a:p>
            <a:pPr marL="342900" indent="-342900">
              <a:buFont typeface="Franklin Gothic Medium" pitchFamily="34" charset="0"/>
              <a:buAutoNum type="arabicPeriod" startAt="2"/>
            </a:pPr>
            <a:r>
              <a:rPr lang="en-US">
                <a:solidFill>
                  <a:schemeClr val="tx2"/>
                </a:solidFill>
                <a:latin typeface="Franklin Gothic Book" pitchFamily="34" charset="0"/>
              </a:rPr>
              <a:t>Layout system providing each toilet fixture and accumulator a connection with a vacuum interface valve, full port check valve, and isolation valve. Typical piping connection from the toilet or accumulator is 1-1/2” to maintain proper velocities.</a:t>
            </a:r>
          </a:p>
          <a:p>
            <a:pPr marL="342900" indent="-342900">
              <a:buFont typeface="Franklin Gothic Medium" pitchFamily="34" charset="0"/>
              <a:buAutoNum type="arabicPeriod" startAt="2"/>
            </a:pPr>
            <a:endParaRPr lang="en-US">
              <a:solidFill>
                <a:schemeClr val="tx2"/>
              </a:solidFill>
              <a:latin typeface="Franklin Gothic Book" pitchFamily="34" charset="0"/>
            </a:endParaRPr>
          </a:p>
          <a:p>
            <a:pPr marL="342900" indent="-342900">
              <a:buFont typeface="Franklin Gothic Medium" pitchFamily="34" charset="0"/>
              <a:buAutoNum type="arabicPeriod" startAt="2"/>
            </a:pPr>
            <a:r>
              <a:rPr lang="en-US">
                <a:solidFill>
                  <a:schemeClr val="tx2"/>
                </a:solidFill>
                <a:latin typeface="Franklin Gothic Book" pitchFamily="34" charset="0"/>
              </a:rPr>
              <a:t>Horizontal branch and main lines - use the Manning formula to keep pipe mains half full. Consider:</a:t>
            </a:r>
          </a:p>
          <a:p>
            <a:pPr marL="342900" indent="-342900"/>
            <a:endParaRPr lang="en-US">
              <a:solidFill>
                <a:schemeClr val="tx2"/>
              </a:solidFill>
              <a:latin typeface="Franklin Gothic Book" pitchFamily="34" charset="0"/>
            </a:endParaRPr>
          </a:p>
          <a:p>
            <a:pPr marL="800100" lvl="1" indent="-342900">
              <a:buFont typeface="Wingdings" pitchFamily="2" charset="2"/>
              <a:buChar char="§"/>
            </a:pPr>
            <a:r>
              <a:rPr lang="en-US">
                <a:solidFill>
                  <a:schemeClr val="tx2"/>
                </a:solidFill>
                <a:latin typeface="Franklin Gothic Book" pitchFamily="34" charset="0"/>
              </a:rPr>
              <a:t>Probability of simultaneous use of fixtures; fire protection flows </a:t>
            </a:r>
          </a:p>
          <a:p>
            <a:pPr marL="800100" lvl="1" indent="-342900">
              <a:buFont typeface="Wingdings" pitchFamily="2" charset="2"/>
              <a:buChar char="§"/>
            </a:pPr>
            <a:r>
              <a:rPr lang="en-US">
                <a:solidFill>
                  <a:schemeClr val="tx2"/>
                </a:solidFill>
                <a:latin typeface="Franklin Gothic Book" pitchFamily="34" charset="0"/>
              </a:rPr>
              <a:t>Be conservative…use care not to overburden the system with unrealistic flow occurrences.</a:t>
            </a:r>
          </a:p>
          <a:p>
            <a:pPr marL="342900" indent="-342900"/>
            <a:endParaRPr lang="en-US">
              <a:solidFill>
                <a:schemeClr val="tx2"/>
              </a:solidFill>
              <a:latin typeface="Franklin Gothic Book"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Vacuum plumbing systems  </a:t>
            </a:r>
            <a:endParaRPr lang="en-US" dirty="0"/>
          </a:p>
        </p:txBody>
      </p:sp>
      <p:sp>
        <p:nvSpPr>
          <p:cNvPr id="59394" name="TextBox 4"/>
          <p:cNvSpPr txBox="1">
            <a:spLocks noChangeArrowheads="1"/>
          </p:cNvSpPr>
          <p:nvPr/>
        </p:nvSpPr>
        <p:spPr bwMode="auto">
          <a:xfrm>
            <a:off x="1066800" y="1447800"/>
            <a:ext cx="7848600" cy="5035550"/>
          </a:xfrm>
          <a:prstGeom prst="rect">
            <a:avLst/>
          </a:prstGeom>
          <a:noFill/>
          <a:ln w="9525">
            <a:noFill/>
            <a:miter lim="800000"/>
            <a:headEnd/>
            <a:tailEnd/>
          </a:ln>
        </p:spPr>
        <p:txBody>
          <a:bodyPr>
            <a:spAutoFit/>
          </a:bodyPr>
          <a:lstStyle/>
          <a:p>
            <a:pPr marL="342900" indent="-342900"/>
            <a:r>
              <a:rPr lang="en-US" b="1">
                <a:solidFill>
                  <a:schemeClr val="tx2"/>
                </a:solidFill>
                <a:latin typeface="Franklin Gothic Book" pitchFamily="34" charset="0"/>
              </a:rPr>
              <a:t>Basics of Pipe sizing and Design</a:t>
            </a:r>
            <a:endParaRPr lang="en-US">
              <a:solidFill>
                <a:schemeClr val="tx2"/>
              </a:solidFill>
              <a:latin typeface="Franklin Gothic Book" pitchFamily="34" charset="0"/>
            </a:endParaRPr>
          </a:p>
          <a:p>
            <a:pPr marL="342900" indent="-342900">
              <a:buFont typeface="Franklin Gothic Medium" pitchFamily="34" charset="0"/>
              <a:buAutoNum type="arabicPeriod"/>
            </a:pPr>
            <a:endParaRPr lang="en-US">
              <a:solidFill>
                <a:schemeClr val="tx2"/>
              </a:solidFill>
              <a:latin typeface="Franklin Gothic Book" pitchFamily="34" charset="0"/>
            </a:endParaRPr>
          </a:p>
          <a:p>
            <a:pPr marL="342900" indent="-342900">
              <a:buFont typeface="Franklin Gothic Medium" pitchFamily="34" charset="0"/>
              <a:buAutoNum type="arabicPeriod" startAt="4"/>
            </a:pPr>
            <a:r>
              <a:rPr lang="en-US">
                <a:solidFill>
                  <a:schemeClr val="tx2"/>
                </a:solidFill>
                <a:latin typeface="Franklin Gothic Book" pitchFamily="34" charset="0"/>
              </a:rPr>
              <a:t>Include pipe gradient, long radius-type DWV fittings and cleanouts.</a:t>
            </a:r>
          </a:p>
          <a:p>
            <a:pPr marL="342900" indent="-342900"/>
            <a:endParaRPr lang="en-US">
              <a:solidFill>
                <a:schemeClr val="tx2"/>
              </a:solidFill>
              <a:latin typeface="Franklin Gothic Book" pitchFamily="34" charset="0"/>
            </a:endParaRPr>
          </a:p>
          <a:p>
            <a:pPr marL="342900" indent="-342900">
              <a:buFont typeface="Franklin Gothic Medium" pitchFamily="34" charset="0"/>
              <a:buAutoNum type="arabicPeriod" startAt="5"/>
            </a:pPr>
            <a:r>
              <a:rPr lang="en-US">
                <a:solidFill>
                  <a:schemeClr val="tx2"/>
                </a:solidFill>
                <a:latin typeface="Franklin Gothic Book" pitchFamily="34" charset="0"/>
              </a:rPr>
              <a:t>Include specification for pipe installation </a:t>
            </a:r>
          </a:p>
          <a:p>
            <a:pPr marL="800100" lvl="1" indent="-342900">
              <a:buFont typeface="Wingdings" pitchFamily="2" charset="2"/>
              <a:buChar char="§"/>
            </a:pPr>
            <a:r>
              <a:rPr lang="en-US">
                <a:solidFill>
                  <a:schemeClr val="tx2"/>
                </a:solidFill>
                <a:latin typeface="Franklin Gothic Book" pitchFamily="34" charset="0"/>
              </a:rPr>
              <a:t>Piping must be capable of being reamed to be free of burrs</a:t>
            </a:r>
          </a:p>
          <a:p>
            <a:pPr marL="800100" lvl="1" indent="-342900"/>
            <a:r>
              <a:rPr lang="en-US">
                <a:solidFill>
                  <a:schemeClr val="tx2"/>
                </a:solidFill>
                <a:latin typeface="Franklin Gothic Book" pitchFamily="34" charset="0"/>
              </a:rPr>
              <a:t>	slag and depressions from roll-cutting (if used)</a:t>
            </a:r>
          </a:p>
          <a:p>
            <a:pPr marL="800100" lvl="1" indent="-342900">
              <a:buFont typeface="Wingdings" pitchFamily="2" charset="2"/>
              <a:buChar char="§"/>
            </a:pPr>
            <a:r>
              <a:rPr lang="en-US">
                <a:solidFill>
                  <a:schemeClr val="tx2"/>
                </a:solidFill>
                <a:latin typeface="Franklin Gothic Book" pitchFamily="34" charset="0"/>
              </a:rPr>
              <a:t>Pipe joints must be capable of holding full vacuum pressure of 29” Hg. </a:t>
            </a:r>
          </a:p>
          <a:p>
            <a:pPr marL="800100" lvl="1" indent="-342900">
              <a:buFont typeface="Wingdings" pitchFamily="2" charset="2"/>
              <a:buChar char="§"/>
            </a:pPr>
            <a:r>
              <a:rPr lang="en-US">
                <a:solidFill>
                  <a:schemeClr val="tx2"/>
                </a:solidFill>
                <a:latin typeface="Franklin Gothic Book" pitchFamily="34" charset="0"/>
              </a:rPr>
              <a:t>Entire system should pass vacuum pressure test with minimum leak rate of .10” hg/minute.</a:t>
            </a:r>
          </a:p>
          <a:p>
            <a:pPr marL="342900" indent="-342900">
              <a:buFont typeface="Franklin Gothic Medium" pitchFamily="34" charset="0"/>
              <a:buAutoNum type="arabicPeriod" startAt="5"/>
            </a:pPr>
            <a:endParaRPr lang="en-US">
              <a:solidFill>
                <a:schemeClr val="tx2"/>
              </a:solidFill>
              <a:latin typeface="Franklin Gothic Book" pitchFamily="34" charset="0"/>
            </a:endParaRPr>
          </a:p>
          <a:p>
            <a:pPr marL="342900" indent="-342900">
              <a:buFont typeface="Franklin Gothic Medium" pitchFamily="34" charset="0"/>
              <a:buAutoNum type="arabicPeriod" startAt="5"/>
            </a:pPr>
            <a:r>
              <a:rPr lang="en-US">
                <a:solidFill>
                  <a:schemeClr val="tx2"/>
                </a:solidFill>
                <a:latin typeface="Franklin Gothic Book" pitchFamily="34" charset="0"/>
              </a:rPr>
              <a:t>Consider the possibility of developing additional piping details that will thoroughly illustrate the installation requirements</a:t>
            </a:r>
          </a:p>
          <a:p>
            <a:pPr marL="800100" lvl="1" indent="-342900">
              <a:buFont typeface="Wingdings" pitchFamily="2" charset="2"/>
              <a:buChar char="§"/>
            </a:pPr>
            <a:r>
              <a:rPr lang="en-US">
                <a:solidFill>
                  <a:schemeClr val="tx2"/>
                </a:solidFill>
                <a:latin typeface="Franklin Gothic Book" pitchFamily="34" charset="0"/>
              </a:rPr>
              <a:t>Possible “double line” or isometric piping plans - BIM</a:t>
            </a:r>
          </a:p>
          <a:p>
            <a:pPr marL="800100" lvl="1" indent="-342900">
              <a:buFont typeface="Wingdings" pitchFamily="2" charset="2"/>
              <a:buChar char="§"/>
            </a:pPr>
            <a:r>
              <a:rPr lang="en-US">
                <a:solidFill>
                  <a:schemeClr val="tx2"/>
                </a:solidFill>
                <a:latin typeface="Franklin Gothic Book" pitchFamily="34" charset="0"/>
              </a:rPr>
              <a:t>Elevation views of vacuum equipment in any area where layout may not be clear to avoid contractor installation issues </a:t>
            </a:r>
          </a:p>
          <a:p>
            <a:pPr marL="800100" lvl="1" indent="-342900"/>
            <a:endParaRPr lang="en-US">
              <a:solidFill>
                <a:schemeClr val="tx2"/>
              </a:solidFill>
              <a:latin typeface="Franklin Gothic Book" pitchFamily="34" charset="0"/>
            </a:endParaRPr>
          </a:p>
          <a:p>
            <a:pPr marL="342900" indent="-342900">
              <a:buFont typeface="Franklin Gothic Medium" pitchFamily="34" charset="0"/>
              <a:buAutoNum type="arabicPeriod" startAt="5"/>
            </a:pPr>
            <a:r>
              <a:rPr lang="en-US">
                <a:solidFill>
                  <a:schemeClr val="tx2"/>
                </a:solidFill>
                <a:latin typeface="Franklin Gothic Book" pitchFamily="34" charset="0"/>
              </a:rPr>
              <a:t>Use system manufacturer for review and comment.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Vacuum plumbing systems  </a:t>
            </a:r>
            <a:endParaRPr lang="en-US" dirty="0"/>
          </a:p>
        </p:txBody>
      </p:sp>
      <p:sp>
        <p:nvSpPr>
          <p:cNvPr id="60418" name="Content Placeholder 2"/>
          <p:cNvSpPr>
            <a:spLocks noGrp="1"/>
          </p:cNvSpPr>
          <p:nvPr>
            <p:ph idx="1"/>
          </p:nvPr>
        </p:nvSpPr>
        <p:spPr>
          <a:xfrm>
            <a:off x="304800" y="1524000"/>
            <a:ext cx="8686800" cy="4525963"/>
          </a:xfrm>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sp>
        <p:nvSpPr>
          <p:cNvPr id="60419" name="TextBox 4"/>
          <p:cNvSpPr txBox="1">
            <a:spLocks noChangeArrowheads="1"/>
          </p:cNvSpPr>
          <p:nvPr/>
        </p:nvSpPr>
        <p:spPr bwMode="auto">
          <a:xfrm>
            <a:off x="1143000" y="1600200"/>
            <a:ext cx="7162800" cy="3937000"/>
          </a:xfrm>
          <a:prstGeom prst="rect">
            <a:avLst/>
          </a:prstGeom>
          <a:noFill/>
          <a:ln w="9525">
            <a:noFill/>
            <a:miter lim="800000"/>
            <a:headEnd/>
            <a:tailEnd/>
          </a:ln>
        </p:spPr>
        <p:txBody>
          <a:bodyPr>
            <a:spAutoFit/>
          </a:bodyPr>
          <a:lstStyle/>
          <a:p>
            <a:pPr marL="342900" indent="-342900"/>
            <a:r>
              <a:rPr lang="en-US" b="1">
                <a:solidFill>
                  <a:schemeClr val="tx2"/>
                </a:solidFill>
                <a:latin typeface="Franklin Gothic Book" pitchFamily="34" charset="0"/>
              </a:rPr>
              <a:t>Basics of Vacuum Center Equipment Selection</a:t>
            </a:r>
            <a:endParaRPr lang="en-US">
              <a:solidFill>
                <a:schemeClr val="tx2"/>
              </a:solidFill>
              <a:latin typeface="Franklin Gothic Book" pitchFamily="34" charset="0"/>
            </a:endParaRPr>
          </a:p>
          <a:p>
            <a:pPr marL="342900" indent="-342900">
              <a:buFont typeface="Franklin Gothic Medium" pitchFamily="34" charset="0"/>
              <a:buAutoNum type="arabicPeriod"/>
            </a:pPr>
            <a:endParaRPr lang="en-US">
              <a:solidFill>
                <a:schemeClr val="tx2"/>
              </a:solidFill>
              <a:latin typeface="Franklin Gothic Book" pitchFamily="34" charset="0"/>
            </a:endParaRPr>
          </a:p>
          <a:p>
            <a:pPr marL="342900" indent="-342900">
              <a:buFont typeface="Franklin Gothic Medium" pitchFamily="34" charset="0"/>
              <a:buAutoNum type="arabicPeriod"/>
            </a:pPr>
            <a:r>
              <a:rPr lang="en-US">
                <a:solidFill>
                  <a:schemeClr val="tx2"/>
                </a:solidFill>
                <a:latin typeface="Franklin Gothic Book" pitchFamily="34" charset="0"/>
              </a:rPr>
              <a:t>Calculate the air flow requirements of the system to select appropriate capacity and quantity of vacuum pumps. Consult with equipment manufacturers for vacuum pump capacities. </a:t>
            </a:r>
          </a:p>
          <a:p>
            <a:pPr marL="342900" indent="-342900">
              <a:buFont typeface="Franklin Gothic Medium" pitchFamily="34" charset="0"/>
              <a:buAutoNum type="arabicPeriod"/>
            </a:pPr>
            <a:endParaRPr lang="en-US">
              <a:solidFill>
                <a:schemeClr val="tx2"/>
              </a:solidFill>
              <a:latin typeface="Franklin Gothic Book" pitchFamily="34" charset="0"/>
            </a:endParaRPr>
          </a:p>
          <a:p>
            <a:pPr marL="342900" indent="-342900">
              <a:buFont typeface="Franklin Gothic Medium" pitchFamily="34" charset="0"/>
              <a:buAutoNum type="arabicPeriod"/>
            </a:pPr>
            <a:r>
              <a:rPr lang="en-US">
                <a:solidFill>
                  <a:schemeClr val="tx2"/>
                </a:solidFill>
                <a:latin typeface="Franklin Gothic Book" pitchFamily="34" charset="0"/>
              </a:rPr>
              <a:t>Important considerations:</a:t>
            </a:r>
          </a:p>
          <a:p>
            <a:pPr marL="800100" lvl="1" indent="-342900">
              <a:buFont typeface="Wingdings" pitchFamily="2" charset="2"/>
              <a:buChar char="§"/>
            </a:pPr>
            <a:r>
              <a:rPr lang="en-US">
                <a:solidFill>
                  <a:schemeClr val="tx2"/>
                </a:solidFill>
                <a:latin typeface="Franklin Gothic Book" pitchFamily="34" charset="0"/>
              </a:rPr>
              <a:t>Redundancy </a:t>
            </a:r>
          </a:p>
          <a:p>
            <a:pPr marL="800100" lvl="1" indent="-342900">
              <a:buFont typeface="Wingdings" pitchFamily="2" charset="2"/>
              <a:buChar char="§"/>
            </a:pPr>
            <a:r>
              <a:rPr lang="en-US">
                <a:solidFill>
                  <a:schemeClr val="tx2"/>
                </a:solidFill>
                <a:latin typeface="Franklin Gothic Book" pitchFamily="34" charset="0"/>
              </a:rPr>
              <a:t>Potential for future expansion of the system</a:t>
            </a:r>
          </a:p>
          <a:p>
            <a:pPr marL="800100" lvl="1" indent="-342900">
              <a:buFont typeface="Wingdings" pitchFamily="2" charset="2"/>
              <a:buChar char="§"/>
            </a:pPr>
            <a:r>
              <a:rPr lang="en-US">
                <a:solidFill>
                  <a:schemeClr val="tx2"/>
                </a:solidFill>
                <a:latin typeface="Franklin Gothic Book" pitchFamily="34" charset="0"/>
              </a:rPr>
              <a:t>Peak load profile - impact</a:t>
            </a:r>
          </a:p>
          <a:p>
            <a:pPr marL="800100" lvl="1" indent="-342900">
              <a:buFont typeface="Wingdings" pitchFamily="2" charset="2"/>
              <a:buChar char="§"/>
            </a:pPr>
            <a:r>
              <a:rPr lang="en-US">
                <a:solidFill>
                  <a:schemeClr val="tx2"/>
                </a:solidFill>
                <a:latin typeface="Franklin Gothic Book" pitchFamily="34" charset="0"/>
              </a:rPr>
              <a:t>Sanitary sewer system limitations – impact on waste collection tank and discharge pump sizing</a:t>
            </a:r>
          </a:p>
          <a:p>
            <a:pPr marL="800100" lvl="1" indent="-342900">
              <a:buFont typeface="Wingdings" pitchFamily="2" charset="2"/>
              <a:buChar char="§"/>
            </a:pPr>
            <a:r>
              <a:rPr lang="en-US">
                <a:solidFill>
                  <a:schemeClr val="tx2"/>
                </a:solidFill>
                <a:latin typeface="Franklin Gothic Book" pitchFamily="34" charset="0"/>
              </a:rPr>
              <a:t>Any unique operational requirements of the facility</a:t>
            </a:r>
          </a:p>
          <a:p>
            <a:pPr marL="342900" indent="-342900"/>
            <a:endParaRPr lang="en-US">
              <a:solidFill>
                <a:schemeClr val="tx2"/>
              </a:solidFill>
              <a:latin typeface="Franklin Gothic Book"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Vacuum plumbing systems  </a:t>
            </a:r>
            <a:endParaRPr lang="en-US" dirty="0"/>
          </a:p>
        </p:txBody>
      </p:sp>
      <p:sp>
        <p:nvSpPr>
          <p:cNvPr id="61442" name="TextBox 4"/>
          <p:cNvSpPr txBox="1">
            <a:spLocks noChangeArrowheads="1"/>
          </p:cNvSpPr>
          <p:nvPr/>
        </p:nvSpPr>
        <p:spPr bwMode="auto">
          <a:xfrm>
            <a:off x="1143000" y="1600200"/>
            <a:ext cx="7620000" cy="3662363"/>
          </a:xfrm>
          <a:prstGeom prst="rect">
            <a:avLst/>
          </a:prstGeom>
          <a:noFill/>
          <a:ln w="9525">
            <a:noFill/>
            <a:miter lim="800000"/>
            <a:headEnd/>
            <a:tailEnd/>
          </a:ln>
        </p:spPr>
        <p:txBody>
          <a:bodyPr>
            <a:spAutoFit/>
          </a:bodyPr>
          <a:lstStyle/>
          <a:p>
            <a:pPr marL="342900" indent="-342900"/>
            <a:r>
              <a:rPr lang="en-US" b="1">
                <a:solidFill>
                  <a:schemeClr val="tx2"/>
                </a:solidFill>
                <a:latin typeface="Franklin Gothic Book" pitchFamily="34" charset="0"/>
              </a:rPr>
              <a:t>Recommendations for bid process and contract award:</a:t>
            </a:r>
          </a:p>
          <a:p>
            <a:pPr marL="342900" indent="-342900"/>
            <a:endParaRPr lang="en-US">
              <a:solidFill>
                <a:schemeClr val="tx2"/>
              </a:solidFill>
              <a:latin typeface="Franklin Gothic Book" pitchFamily="34" charset="0"/>
            </a:endParaRPr>
          </a:p>
          <a:p>
            <a:pPr marL="342900" indent="-342900">
              <a:buFontTx/>
              <a:buAutoNum type="arabicPeriod"/>
            </a:pPr>
            <a:r>
              <a:rPr lang="en-US">
                <a:solidFill>
                  <a:schemeClr val="tx2"/>
                </a:solidFill>
                <a:latin typeface="Franklin Gothic Book" pitchFamily="34" charset="0"/>
              </a:rPr>
              <a:t>Consider providing an advance project review with potential bidders to eliminate any concerns about unknown requirements. Remember to:</a:t>
            </a:r>
          </a:p>
          <a:p>
            <a:pPr marL="800100" lvl="1" indent="-342900">
              <a:buFont typeface="Wingdings" pitchFamily="2" charset="2"/>
              <a:buChar char="§"/>
            </a:pPr>
            <a:r>
              <a:rPr lang="en-US">
                <a:solidFill>
                  <a:schemeClr val="tx2"/>
                </a:solidFill>
                <a:latin typeface="Franklin Gothic Book" pitchFamily="34" charset="0"/>
              </a:rPr>
              <a:t>Include a complete overview of the system design</a:t>
            </a:r>
          </a:p>
          <a:p>
            <a:pPr marL="800100" lvl="1" indent="-342900">
              <a:buFont typeface="Wingdings" pitchFamily="2" charset="2"/>
              <a:buChar char="§"/>
            </a:pPr>
            <a:r>
              <a:rPr lang="en-US">
                <a:solidFill>
                  <a:schemeClr val="tx2"/>
                </a:solidFill>
                <a:latin typeface="Franklin Gothic Book" pitchFamily="34" charset="0"/>
              </a:rPr>
              <a:t>Address installation requirements </a:t>
            </a:r>
          </a:p>
          <a:p>
            <a:pPr marL="800100" lvl="1" indent="-342900">
              <a:buFont typeface="Wingdings" pitchFamily="2" charset="2"/>
              <a:buChar char="§"/>
            </a:pPr>
            <a:r>
              <a:rPr lang="en-US">
                <a:solidFill>
                  <a:schemeClr val="tx2"/>
                </a:solidFill>
                <a:latin typeface="Franklin Gothic Book" pitchFamily="34" charset="0"/>
              </a:rPr>
              <a:t>Describe similarities of vacuum to standard DWV systems and items that are unique. </a:t>
            </a:r>
          </a:p>
          <a:p>
            <a:pPr marL="800100" lvl="1" indent="-342900"/>
            <a:endParaRPr lang="en-US">
              <a:solidFill>
                <a:schemeClr val="tx2"/>
              </a:solidFill>
              <a:latin typeface="Franklin Gothic Book" pitchFamily="34" charset="0"/>
            </a:endParaRPr>
          </a:p>
          <a:p>
            <a:pPr marL="342900" indent="-342900">
              <a:buFontTx/>
              <a:buAutoNum type="arabicPeriod"/>
            </a:pPr>
            <a:r>
              <a:rPr lang="en-US">
                <a:solidFill>
                  <a:schemeClr val="tx2"/>
                </a:solidFill>
                <a:latin typeface="Franklin Gothic Book" pitchFamily="34" charset="0"/>
              </a:rPr>
              <a:t>Consider pre-qualification requirements for potential bidders on projects of significant size and scope. Ex. MEP ability for ease of coordination; experienced on projects of a similar or larger scope; bondable for the size of the project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An owners case study &amp; perspective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Vacuum plumbing system Benefits </a:t>
            </a:r>
            <a:endParaRPr lang="en-US" dirty="0"/>
          </a:p>
        </p:txBody>
      </p:sp>
      <p:sp>
        <p:nvSpPr>
          <p:cNvPr id="17410" name="Content Placeholder 2"/>
          <p:cNvSpPr>
            <a:spLocks noGrp="1"/>
          </p:cNvSpPr>
          <p:nvPr>
            <p:ph idx="1"/>
          </p:nvPr>
        </p:nvSpPr>
        <p:spPr>
          <a:xfrm>
            <a:off x="304800" y="1447800"/>
            <a:ext cx="8686800" cy="4999038"/>
          </a:xfrm>
        </p:spPr>
        <p:txBody>
          <a:bodyPr/>
          <a:lstStyle/>
          <a:p>
            <a:pPr eaLnBrk="1" hangingPunct="1">
              <a:buFont typeface="Wingdings 2" pitchFamily="18" charset="2"/>
              <a:buNone/>
            </a:pPr>
            <a:r>
              <a:rPr lang="en-US" sz="2500" b="1" u="sng" smtClean="0">
                <a:latin typeface="Arial" charset="0"/>
              </a:rPr>
              <a:t>Operations and Maintenance</a:t>
            </a:r>
          </a:p>
          <a:p>
            <a:pPr eaLnBrk="1" hangingPunct="1"/>
            <a:r>
              <a:rPr lang="en-US" sz="2500" smtClean="0">
                <a:latin typeface="Arial" charset="0"/>
              </a:rPr>
              <a:t>Reduced water usage and sewage output (0.5 gpf vs. 1.28 or 1.6 gpf) = utility cost savings</a:t>
            </a:r>
          </a:p>
          <a:p>
            <a:pPr eaLnBrk="1" hangingPunct="1"/>
            <a:r>
              <a:rPr lang="en-US" sz="2500" smtClean="0">
                <a:latin typeface="Arial" charset="0"/>
              </a:rPr>
              <a:t>Reduced blockages = reduced maintenance</a:t>
            </a:r>
          </a:p>
          <a:p>
            <a:pPr eaLnBrk="1" hangingPunct="1">
              <a:buFont typeface="Wingdings 2" pitchFamily="18" charset="2"/>
              <a:buNone/>
            </a:pPr>
            <a:endParaRPr lang="en-US" sz="2500" smtClean="0"/>
          </a:p>
          <a:p>
            <a:pPr eaLnBrk="1" hangingPunct="1">
              <a:buFont typeface="Wingdings 2" pitchFamily="18" charset="2"/>
              <a:buNone/>
            </a:pPr>
            <a:r>
              <a:rPr lang="en-US" sz="2500" b="1" u="sng" smtClean="0">
                <a:latin typeface="Arial" charset="0"/>
              </a:rPr>
              <a:t>Health and Environmental</a:t>
            </a:r>
            <a:r>
              <a:rPr lang="en-US" sz="2500" b="1" smtClean="0"/>
              <a:t> </a:t>
            </a:r>
          </a:p>
          <a:p>
            <a:pPr eaLnBrk="1" hangingPunct="1"/>
            <a:r>
              <a:rPr lang="en-US" sz="2500" smtClean="0">
                <a:latin typeface="Arial" charset="0"/>
              </a:rPr>
              <a:t>Protection against leaking contaminants – no exfiltration </a:t>
            </a:r>
          </a:p>
          <a:p>
            <a:pPr eaLnBrk="1" hangingPunct="1"/>
            <a:r>
              <a:rPr lang="en-US" sz="2500" smtClean="0">
                <a:latin typeface="Arial" charset="0"/>
              </a:rPr>
              <a:t>Cleaner environment - Vacuum WCs virtually eliminate the “plume” associated with gravity fixture flushing – reduces the spread of bacteria</a:t>
            </a:r>
          </a:p>
          <a:p>
            <a:pPr eaLnBrk="1" hangingPunct="1"/>
            <a:r>
              <a:rPr lang="en-US" sz="2500" smtClean="0">
                <a:latin typeface="Arial" charset="0"/>
              </a:rPr>
              <a:t>Water savings – efficiently meets LEED and green standards</a:t>
            </a:r>
            <a:endParaRPr lang="en-US" smtClean="0">
              <a:latin typeface="Arial" charset="0"/>
            </a:endParaRPr>
          </a:p>
        </p:txBody>
      </p:sp>
      <p:pic>
        <p:nvPicPr>
          <p:cNvPr id="17412" name="Picture 4" descr="Hole in Pipe 2"/>
          <p:cNvPicPr>
            <a:picLocks noChangeAspect="1" noChangeArrowheads="1"/>
          </p:cNvPicPr>
          <p:nvPr/>
        </p:nvPicPr>
        <p:blipFill>
          <a:blip r:embed="rId2"/>
          <a:srcRect/>
          <a:stretch>
            <a:fillRect/>
          </a:stretch>
        </p:blipFill>
        <p:spPr bwMode="auto">
          <a:xfrm>
            <a:off x="914400" y="1314450"/>
            <a:ext cx="7391400" cy="5543550"/>
          </a:xfrm>
          <a:prstGeom prst="rect">
            <a:avLst/>
          </a:prstGeom>
          <a:noFill/>
          <a:ln w="9525">
            <a:noFill/>
            <a:miter lim="800000"/>
            <a:headEnd/>
            <a:tailEnd/>
          </a:ln>
        </p:spPr>
      </p:pic>
      <p:sp>
        <p:nvSpPr>
          <p:cNvPr id="17413" name="Oval 5"/>
          <p:cNvSpPr>
            <a:spLocks noChangeArrowheads="1"/>
          </p:cNvSpPr>
          <p:nvPr/>
        </p:nvSpPr>
        <p:spPr bwMode="auto">
          <a:xfrm>
            <a:off x="3505200" y="4876800"/>
            <a:ext cx="1219200" cy="914400"/>
          </a:xfrm>
          <a:prstGeom prst="ellipse">
            <a:avLst/>
          </a:prstGeom>
          <a:noFill/>
          <a:ln w="571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Case study – bsl-3 laboratory</a:t>
            </a:r>
            <a:endParaRPr lang="en-US" dirty="0"/>
          </a:p>
        </p:txBody>
      </p:sp>
      <p:sp>
        <p:nvSpPr>
          <p:cNvPr id="8" name="Content Placeholder 2"/>
          <p:cNvSpPr txBox="1">
            <a:spLocks/>
          </p:cNvSpPr>
          <p:nvPr/>
        </p:nvSpPr>
        <p:spPr bwMode="auto">
          <a:xfrm>
            <a:off x="457200" y="1524000"/>
            <a:ext cx="5791200" cy="4525963"/>
          </a:xfrm>
          <a:prstGeom prst="rect">
            <a:avLst/>
          </a:prstGeom>
          <a:noFill/>
          <a:ln>
            <a:miter lim="800000"/>
            <a:headEnd/>
            <a:tailEnd/>
          </a:ln>
        </p:spPr>
        <p:txBody>
          <a:bodyPr/>
          <a:lstStyle/>
          <a:p>
            <a:pPr marL="342900" indent="-342900">
              <a:spcBef>
                <a:spcPct val="20000"/>
              </a:spcBef>
              <a:buFont typeface="Arial" charset="0"/>
              <a:buChar char="•"/>
              <a:defRPr/>
            </a:pPr>
            <a:endParaRPr lang="en-US" sz="2800" dirty="0">
              <a:solidFill>
                <a:srgbClr val="002060"/>
              </a:solidFill>
              <a:latin typeface="+mn-lt"/>
            </a:endParaRPr>
          </a:p>
          <a:p>
            <a:pPr marL="342900" indent="-342900">
              <a:spcBef>
                <a:spcPct val="20000"/>
              </a:spcBef>
              <a:defRPr/>
            </a:pPr>
            <a:r>
              <a:rPr lang="en-US" sz="2800" b="1" dirty="0">
                <a:solidFill>
                  <a:schemeClr val="bg2">
                    <a:lumMod val="10000"/>
                  </a:schemeClr>
                </a:solidFill>
                <a:latin typeface="+mn-lt"/>
              </a:rPr>
              <a:t>Center for Medical Science</a:t>
            </a:r>
          </a:p>
          <a:p>
            <a:pPr marL="342900" indent="-342900">
              <a:spcBef>
                <a:spcPct val="20000"/>
              </a:spcBef>
              <a:defRPr/>
            </a:pPr>
            <a:r>
              <a:rPr lang="en-US" sz="2800" b="1" dirty="0">
                <a:solidFill>
                  <a:schemeClr val="bg2">
                    <a:lumMod val="10000"/>
                  </a:schemeClr>
                </a:solidFill>
                <a:latin typeface="+mn-lt"/>
              </a:rPr>
              <a:t>Albany, NY</a:t>
            </a:r>
          </a:p>
          <a:p>
            <a:pPr marL="342900" indent="-342900">
              <a:spcBef>
                <a:spcPct val="20000"/>
              </a:spcBef>
              <a:defRPr/>
            </a:pPr>
            <a:endParaRPr lang="en-US" sz="2800" b="1" dirty="0">
              <a:solidFill>
                <a:schemeClr val="bg2">
                  <a:lumMod val="10000"/>
                </a:schemeClr>
              </a:solidFill>
              <a:latin typeface="+mn-lt"/>
            </a:endParaRPr>
          </a:p>
          <a:p>
            <a:pPr marL="342900" indent="-342900">
              <a:spcBef>
                <a:spcPct val="20000"/>
              </a:spcBef>
              <a:buClr>
                <a:schemeClr val="accent1"/>
              </a:buClr>
              <a:buSzPct val="70000"/>
              <a:buFont typeface="Wingdings 2" pitchFamily="18" charset="2"/>
              <a:buChar char=""/>
              <a:defRPr/>
            </a:pPr>
            <a:r>
              <a:rPr lang="en-US" sz="2400" dirty="0">
                <a:solidFill>
                  <a:schemeClr val="tx2"/>
                </a:solidFill>
                <a:latin typeface="+mn-lt"/>
              </a:rPr>
              <a:t>8,000 </a:t>
            </a:r>
            <a:r>
              <a:rPr lang="en-US" sz="2400" dirty="0" err="1">
                <a:solidFill>
                  <a:schemeClr val="tx2"/>
                </a:solidFill>
                <a:latin typeface="+mn-lt"/>
              </a:rPr>
              <a:t>gsf</a:t>
            </a:r>
            <a:endParaRPr lang="en-US" sz="2400" dirty="0">
              <a:solidFill>
                <a:schemeClr val="tx2"/>
              </a:solidFill>
              <a:latin typeface="+mn-lt"/>
            </a:endParaRPr>
          </a:p>
          <a:p>
            <a:pPr marL="342900" indent="-342900">
              <a:spcBef>
                <a:spcPct val="20000"/>
              </a:spcBef>
              <a:buClr>
                <a:schemeClr val="accent1"/>
              </a:buClr>
              <a:buSzPct val="70000"/>
              <a:buFont typeface="Wingdings 2" pitchFamily="18" charset="2"/>
              <a:buChar char=""/>
              <a:defRPr/>
            </a:pPr>
            <a:r>
              <a:rPr lang="en-US" sz="2400" dirty="0">
                <a:solidFill>
                  <a:schemeClr val="tx2"/>
                </a:solidFill>
                <a:latin typeface="+mn-lt"/>
              </a:rPr>
              <a:t>3rd floor of fully occupied building</a:t>
            </a:r>
          </a:p>
          <a:p>
            <a:pPr marL="342900" indent="-342900">
              <a:spcBef>
                <a:spcPct val="20000"/>
              </a:spcBef>
              <a:buClr>
                <a:schemeClr val="accent1"/>
              </a:buClr>
              <a:buSzPct val="70000"/>
              <a:buFont typeface="Wingdings 2" pitchFamily="18" charset="2"/>
              <a:buChar char=""/>
              <a:defRPr/>
            </a:pPr>
            <a:r>
              <a:rPr lang="en-US" sz="2400" dirty="0">
                <a:solidFill>
                  <a:schemeClr val="tx2"/>
                </a:solidFill>
                <a:latin typeface="+mn-lt"/>
              </a:rPr>
              <a:t>BSL-2 labs, lab support, and administrative space</a:t>
            </a:r>
          </a:p>
          <a:p>
            <a:pPr marL="342900" indent="-342900">
              <a:spcBef>
                <a:spcPct val="20000"/>
              </a:spcBef>
              <a:buClr>
                <a:schemeClr val="accent1"/>
              </a:buClr>
              <a:buSzPct val="70000"/>
              <a:buFont typeface="Wingdings 2" pitchFamily="18" charset="2"/>
              <a:buChar char=""/>
              <a:defRPr/>
            </a:pPr>
            <a:r>
              <a:rPr lang="en-US" sz="2400" dirty="0">
                <a:solidFill>
                  <a:schemeClr val="tx2"/>
                </a:solidFill>
                <a:latin typeface="+mn-lt"/>
              </a:rPr>
              <a:t>No available surge space</a:t>
            </a:r>
          </a:p>
          <a:p>
            <a:pPr marL="342900" indent="-342900">
              <a:spcBef>
                <a:spcPct val="20000"/>
              </a:spcBef>
              <a:buFont typeface="Arial" charset="0"/>
              <a:buChar char="•"/>
              <a:defRPr/>
            </a:pPr>
            <a:endParaRPr lang="en-US" sz="2800" dirty="0">
              <a:latin typeface="+mn-lt"/>
            </a:endParaRPr>
          </a:p>
        </p:txBody>
      </p:sp>
      <p:pic>
        <p:nvPicPr>
          <p:cNvPr id="63491" name="Picture 5" descr="CMS rayne 2.jpg"/>
          <p:cNvPicPr>
            <a:picLocks noChangeAspect="1"/>
          </p:cNvPicPr>
          <p:nvPr/>
        </p:nvPicPr>
        <p:blipFill>
          <a:blip r:embed="rId2"/>
          <a:srcRect/>
          <a:stretch>
            <a:fillRect/>
          </a:stretch>
        </p:blipFill>
        <p:spPr bwMode="auto">
          <a:xfrm>
            <a:off x="5297488" y="1676400"/>
            <a:ext cx="3560762" cy="4419600"/>
          </a:xfrm>
          <a:prstGeom prst="rect">
            <a:avLst/>
          </a:prstGeom>
          <a:noFill/>
          <a:ln w="19050">
            <a:solidFill>
              <a:schemeClr val="tx2"/>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Case study – bsl-3 laboratory</a:t>
            </a:r>
            <a:endParaRPr lang="en-US" dirty="0"/>
          </a:p>
        </p:txBody>
      </p:sp>
      <p:sp>
        <p:nvSpPr>
          <p:cNvPr id="64514"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sp>
        <p:nvSpPr>
          <p:cNvPr id="4" name="Content Placeholder 2"/>
          <p:cNvSpPr txBox="1">
            <a:spLocks/>
          </p:cNvSpPr>
          <p:nvPr/>
        </p:nvSpPr>
        <p:spPr bwMode="auto">
          <a:xfrm>
            <a:off x="457200" y="1600200"/>
            <a:ext cx="4648200" cy="4525963"/>
          </a:xfrm>
          <a:prstGeom prst="rect">
            <a:avLst/>
          </a:prstGeom>
          <a:noFill/>
          <a:ln w="9525">
            <a:noFill/>
            <a:miter lim="800000"/>
            <a:headEnd/>
            <a:tailEnd/>
          </a:ln>
        </p:spPr>
        <p:txBody>
          <a:bodyPr/>
          <a:lstStyle/>
          <a:p>
            <a:pPr marL="342900" indent="-342900">
              <a:spcBef>
                <a:spcPct val="20000"/>
              </a:spcBef>
              <a:buClr>
                <a:schemeClr val="accent1"/>
              </a:buClr>
              <a:buSzPct val="70000"/>
              <a:defRPr/>
            </a:pPr>
            <a:r>
              <a:rPr lang="en-US" sz="2400" dirty="0">
                <a:solidFill>
                  <a:schemeClr val="tx2"/>
                </a:solidFill>
              </a:rPr>
              <a:t>Primary driver: </a:t>
            </a:r>
          </a:p>
          <a:p>
            <a:pPr marL="342900" indent="-342900">
              <a:spcBef>
                <a:spcPct val="20000"/>
              </a:spcBef>
              <a:buClr>
                <a:schemeClr val="accent1"/>
              </a:buClr>
              <a:buSzPct val="70000"/>
              <a:defRPr/>
            </a:pPr>
            <a:r>
              <a:rPr lang="en-US" sz="2400" dirty="0">
                <a:solidFill>
                  <a:schemeClr val="tx2"/>
                </a:solidFill>
              </a:rPr>
              <a:t>Occupancy date / </a:t>
            </a:r>
            <a:r>
              <a:rPr lang="en-US" sz="2400" b="1" dirty="0">
                <a:solidFill>
                  <a:schemeClr val="tx2"/>
                </a:solidFill>
              </a:rPr>
              <a:t>aggressive  </a:t>
            </a:r>
          </a:p>
          <a:p>
            <a:pPr marL="342900" indent="-342900">
              <a:spcBef>
                <a:spcPct val="20000"/>
              </a:spcBef>
              <a:buClr>
                <a:schemeClr val="accent1"/>
              </a:buClr>
              <a:buSzPct val="70000"/>
              <a:defRPr/>
            </a:pPr>
            <a:r>
              <a:rPr lang="en-US" sz="2400" b="1" dirty="0">
                <a:solidFill>
                  <a:schemeClr val="tx2"/>
                </a:solidFill>
              </a:rPr>
              <a:t>90-day construction schedule</a:t>
            </a:r>
          </a:p>
          <a:p>
            <a:pPr marL="342900" indent="-342900">
              <a:spcBef>
                <a:spcPct val="20000"/>
              </a:spcBef>
              <a:buClr>
                <a:schemeClr val="accent1"/>
              </a:buClr>
              <a:buSzPct val="70000"/>
              <a:buFont typeface="Wingdings 2" pitchFamily="18" charset="2"/>
              <a:buChar char=""/>
              <a:defRPr/>
            </a:pPr>
            <a:endParaRPr lang="en-US" sz="2400" dirty="0">
              <a:solidFill>
                <a:schemeClr val="tx2"/>
              </a:solidFill>
              <a:latin typeface="+mn-lt"/>
            </a:endParaRPr>
          </a:p>
          <a:p>
            <a:pPr marL="342900" indent="-342900">
              <a:spcBef>
                <a:spcPct val="20000"/>
              </a:spcBef>
              <a:buClr>
                <a:schemeClr val="accent1"/>
              </a:buClr>
              <a:buSzPct val="70000"/>
              <a:buFont typeface="Wingdings 2" pitchFamily="18" charset="2"/>
              <a:buChar char=""/>
              <a:defRPr/>
            </a:pPr>
            <a:r>
              <a:rPr lang="en-US" sz="2400" dirty="0">
                <a:solidFill>
                  <a:schemeClr val="tx2"/>
                </a:solidFill>
                <a:latin typeface="+mn-lt"/>
              </a:rPr>
              <a:t>Owner took risk: cost plus/ open book</a:t>
            </a:r>
          </a:p>
          <a:p>
            <a:pPr marL="342900" indent="-342900">
              <a:spcBef>
                <a:spcPct val="20000"/>
              </a:spcBef>
              <a:buClr>
                <a:schemeClr val="accent1"/>
              </a:buClr>
              <a:buSzPct val="70000"/>
              <a:buFont typeface="Wingdings 2" pitchFamily="18" charset="2"/>
              <a:buChar char=""/>
              <a:defRPr/>
            </a:pPr>
            <a:r>
              <a:rPr lang="en-US" sz="2400" dirty="0">
                <a:solidFill>
                  <a:schemeClr val="tx2"/>
                </a:solidFill>
                <a:latin typeface="+mn-lt"/>
              </a:rPr>
              <a:t>High degree of trust among Owner, A/E, and CM</a:t>
            </a:r>
          </a:p>
          <a:p>
            <a:pPr marL="342900" indent="-342900">
              <a:spcBef>
                <a:spcPct val="20000"/>
              </a:spcBef>
              <a:buClr>
                <a:schemeClr val="accent1"/>
              </a:buClr>
              <a:buSzPct val="70000"/>
              <a:buFont typeface="Wingdings 2" pitchFamily="18" charset="2"/>
              <a:buChar char=""/>
              <a:defRPr/>
            </a:pPr>
            <a:r>
              <a:rPr lang="en-US" sz="2400" dirty="0">
                <a:solidFill>
                  <a:schemeClr val="tx2"/>
                </a:solidFill>
                <a:latin typeface="+mn-lt"/>
              </a:rPr>
              <a:t>Very fast resolution of issues</a:t>
            </a:r>
          </a:p>
          <a:p>
            <a:pPr marL="342900" indent="-342900">
              <a:spcBef>
                <a:spcPct val="20000"/>
              </a:spcBef>
              <a:buClr>
                <a:schemeClr val="accent1"/>
              </a:buClr>
              <a:buSzPct val="70000"/>
              <a:buFont typeface="Wingdings 2" pitchFamily="18" charset="2"/>
              <a:buChar char=""/>
              <a:defRPr/>
            </a:pPr>
            <a:r>
              <a:rPr lang="en-US" sz="2400" dirty="0">
                <a:solidFill>
                  <a:schemeClr val="tx2"/>
                </a:solidFill>
                <a:latin typeface="+mn-lt"/>
              </a:rPr>
              <a:t>On-line submittals, RFI’s, etc.</a:t>
            </a:r>
          </a:p>
          <a:p>
            <a:pPr marL="342900" indent="-342900">
              <a:spcBef>
                <a:spcPct val="20000"/>
              </a:spcBef>
              <a:buClr>
                <a:schemeClr val="accent1"/>
              </a:buClr>
              <a:buSzPct val="70000"/>
              <a:buFont typeface="Wingdings 2" pitchFamily="18" charset="2"/>
              <a:buChar char=""/>
              <a:defRPr/>
            </a:pPr>
            <a:endParaRPr lang="en-US" sz="3200" dirty="0">
              <a:solidFill>
                <a:schemeClr val="tx2"/>
              </a:solidFill>
              <a:latin typeface="+mn-lt"/>
            </a:endParaRPr>
          </a:p>
          <a:p>
            <a:pPr marL="342900" indent="-342900">
              <a:spcBef>
                <a:spcPct val="20000"/>
              </a:spcBef>
              <a:buClr>
                <a:schemeClr val="accent1"/>
              </a:buClr>
              <a:buSzPct val="70000"/>
              <a:buFont typeface="Wingdings 2" pitchFamily="18" charset="2"/>
              <a:buChar char=""/>
              <a:defRPr/>
            </a:pPr>
            <a:endParaRPr lang="en-US" sz="3200" dirty="0">
              <a:solidFill>
                <a:schemeClr val="tx2"/>
              </a:solidFill>
              <a:latin typeface="+mn-lt"/>
            </a:endParaRPr>
          </a:p>
        </p:txBody>
      </p:sp>
      <p:pic>
        <p:nvPicPr>
          <p:cNvPr id="5" name="Picture 2" descr="scr-TRUMNMAC-GX1"/>
          <p:cNvPicPr>
            <a:picLocks noChangeAspect="1" noChangeArrowheads="1"/>
          </p:cNvPicPr>
          <p:nvPr/>
        </p:nvPicPr>
        <p:blipFill>
          <a:blip r:embed="rId2" cstate="print">
            <a:lum bright="-18000"/>
          </a:blip>
          <a:srcRect/>
          <a:stretch>
            <a:fillRect/>
          </a:stretch>
        </p:blipFill>
        <p:spPr bwMode="auto">
          <a:xfrm>
            <a:off x="5224376" y="1981200"/>
            <a:ext cx="3691024" cy="2767718"/>
          </a:xfrm>
          <a:prstGeom prst="rect">
            <a:avLst/>
          </a:prstGeom>
          <a:noFill/>
          <a:effectLst>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Case study – bsl-3 laboratory</a:t>
            </a:r>
            <a:endParaRPr lang="en-US" dirty="0"/>
          </a:p>
        </p:txBody>
      </p:sp>
      <p:sp>
        <p:nvSpPr>
          <p:cNvPr id="65538"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sp>
        <p:nvSpPr>
          <p:cNvPr id="4" name="Content Placeholder 3"/>
          <p:cNvSpPr txBox="1">
            <a:spLocks/>
          </p:cNvSpPr>
          <p:nvPr/>
        </p:nvSpPr>
        <p:spPr bwMode="auto">
          <a:xfrm>
            <a:off x="304800" y="1295400"/>
            <a:ext cx="8534400" cy="990600"/>
          </a:xfrm>
          <a:prstGeom prst="rect">
            <a:avLst/>
          </a:prstGeom>
          <a:noFill/>
          <a:ln>
            <a:miter lim="800000"/>
            <a:headEnd/>
            <a:tailEnd/>
          </a:ln>
        </p:spPr>
        <p:txBody>
          <a:bodyPr/>
          <a:lstStyle/>
          <a:p>
            <a:pPr marL="342900" indent="-342900">
              <a:spcBef>
                <a:spcPct val="20000"/>
              </a:spcBef>
              <a:buClr>
                <a:schemeClr val="accent1"/>
              </a:buClr>
              <a:buSzPct val="70000"/>
              <a:defRPr/>
            </a:pPr>
            <a:r>
              <a:rPr lang="en-US" sz="2400" dirty="0">
                <a:solidFill>
                  <a:schemeClr val="tx2"/>
                </a:solidFill>
                <a:latin typeface="+mn-lt"/>
              </a:rPr>
              <a:t>Overriding strategy - Provide decontamination of sanitary </a:t>
            </a:r>
          </a:p>
          <a:p>
            <a:pPr marL="342900" indent="-342900">
              <a:spcBef>
                <a:spcPct val="20000"/>
              </a:spcBef>
              <a:buClr>
                <a:schemeClr val="accent1"/>
              </a:buClr>
              <a:buSzPct val="70000"/>
              <a:defRPr/>
            </a:pPr>
            <a:r>
              <a:rPr lang="en-US" sz="2400" dirty="0">
                <a:solidFill>
                  <a:schemeClr val="tx2"/>
                </a:solidFill>
                <a:latin typeface="+mn-lt"/>
              </a:rPr>
              <a:t>waste and exhaust air within boundaries of BSL-3 space to </a:t>
            </a:r>
          </a:p>
          <a:p>
            <a:pPr marL="342900" indent="-342900">
              <a:spcBef>
                <a:spcPct val="20000"/>
              </a:spcBef>
              <a:buClr>
                <a:schemeClr val="accent1"/>
              </a:buClr>
              <a:buSzPct val="70000"/>
              <a:defRPr/>
            </a:pPr>
            <a:r>
              <a:rPr lang="en-US" sz="2400" dirty="0">
                <a:solidFill>
                  <a:schemeClr val="tx2"/>
                </a:solidFill>
                <a:latin typeface="+mn-lt"/>
              </a:rPr>
              <a:t>avoid disruption to operations in surrounding areas</a:t>
            </a:r>
          </a:p>
        </p:txBody>
      </p:sp>
      <p:sp>
        <p:nvSpPr>
          <p:cNvPr id="5" name="Content Placeholder 3"/>
          <p:cNvSpPr txBox="1">
            <a:spLocks/>
          </p:cNvSpPr>
          <p:nvPr/>
        </p:nvSpPr>
        <p:spPr bwMode="auto">
          <a:xfrm>
            <a:off x="228600" y="3429000"/>
            <a:ext cx="4343400" cy="2362200"/>
          </a:xfrm>
          <a:prstGeom prst="rect">
            <a:avLst/>
          </a:prstGeom>
          <a:noFill/>
          <a:ln>
            <a:miter lim="800000"/>
            <a:headEnd/>
            <a:tailEnd/>
          </a:ln>
        </p:spPr>
        <p:txBody>
          <a:bodyPr/>
          <a:lstStyle/>
          <a:p>
            <a:pPr marL="800100" lvl="2" indent="-342900">
              <a:spcBef>
                <a:spcPct val="20000"/>
              </a:spcBef>
              <a:buFont typeface="Wingdings" pitchFamily="2" charset="2"/>
              <a:buChar char="§"/>
              <a:defRPr/>
            </a:pPr>
            <a:r>
              <a:rPr lang="en-US" sz="2400" dirty="0">
                <a:solidFill>
                  <a:srgbClr val="002060"/>
                </a:solidFill>
                <a:latin typeface="+mn-lt"/>
              </a:rPr>
              <a:t>Vacuum sanitary waste system</a:t>
            </a:r>
          </a:p>
          <a:p>
            <a:pPr marL="800100" lvl="2" indent="-342900">
              <a:spcBef>
                <a:spcPct val="20000"/>
              </a:spcBef>
              <a:buFont typeface="Wingdings" pitchFamily="2" charset="2"/>
              <a:buChar char="§"/>
              <a:defRPr/>
            </a:pPr>
            <a:r>
              <a:rPr lang="en-US" sz="2400" dirty="0">
                <a:solidFill>
                  <a:srgbClr val="002060"/>
                </a:solidFill>
                <a:latin typeface="+mn-lt"/>
              </a:rPr>
              <a:t>Decontamination system</a:t>
            </a:r>
          </a:p>
          <a:p>
            <a:pPr marL="800100" lvl="2" indent="-342900">
              <a:spcBef>
                <a:spcPct val="20000"/>
              </a:spcBef>
              <a:buFont typeface="Wingdings" pitchFamily="2" charset="2"/>
              <a:buChar char="§"/>
              <a:defRPr/>
            </a:pPr>
            <a:r>
              <a:rPr lang="en-US" sz="2400" dirty="0">
                <a:solidFill>
                  <a:srgbClr val="002060"/>
                </a:solidFill>
                <a:latin typeface="+mn-lt"/>
              </a:rPr>
              <a:t>HEPA filtration of exhaust air</a:t>
            </a:r>
          </a:p>
        </p:txBody>
      </p:sp>
      <p:pic>
        <p:nvPicPr>
          <p:cNvPr id="65541" name="Content Placeholder 4" descr="DSC_5078.jpg"/>
          <p:cNvPicPr>
            <a:picLocks noChangeAspect="1"/>
          </p:cNvPicPr>
          <p:nvPr/>
        </p:nvPicPr>
        <p:blipFill>
          <a:blip r:embed="rId2"/>
          <a:srcRect/>
          <a:stretch>
            <a:fillRect/>
          </a:stretch>
        </p:blipFill>
        <p:spPr bwMode="auto">
          <a:xfrm>
            <a:off x="4648200" y="2667000"/>
            <a:ext cx="4268788" cy="2833688"/>
          </a:xfrm>
          <a:prstGeom prst="rect">
            <a:avLst/>
          </a:prstGeom>
          <a:noFill/>
          <a:ln w="9525">
            <a:noFill/>
            <a:miter lim="800000"/>
            <a:headEnd/>
            <a:tailEnd/>
          </a:ln>
        </p:spPr>
      </p:pic>
      <p:sp>
        <p:nvSpPr>
          <p:cNvPr id="7" name="TextBox 6"/>
          <p:cNvSpPr txBox="1"/>
          <p:nvPr/>
        </p:nvSpPr>
        <p:spPr>
          <a:xfrm>
            <a:off x="533400" y="5715000"/>
            <a:ext cx="6781800" cy="1108075"/>
          </a:xfrm>
          <a:prstGeom prst="rect">
            <a:avLst/>
          </a:prstGeom>
          <a:noFill/>
        </p:spPr>
        <p:txBody>
          <a:bodyPr>
            <a:spAutoFit/>
          </a:bodyPr>
          <a:lstStyle/>
          <a:p>
            <a:pPr marL="342900" indent="-342900">
              <a:spcBef>
                <a:spcPct val="20000"/>
              </a:spcBef>
              <a:buClr>
                <a:schemeClr val="accent1"/>
              </a:buClr>
              <a:buSzPct val="70000"/>
              <a:buFont typeface="Wingdings 2" pitchFamily="18" charset="2"/>
              <a:buChar char=""/>
              <a:defRPr/>
            </a:pPr>
            <a:r>
              <a:rPr lang="en-US" sz="2400" dirty="0">
                <a:solidFill>
                  <a:schemeClr val="tx2"/>
                </a:solidFill>
                <a:latin typeface="+mn-lt"/>
              </a:rPr>
              <a:t>Necessitated creating a mechanical equipment room within the BSL-3 space</a:t>
            </a:r>
          </a:p>
          <a:p>
            <a:pPr>
              <a:defRPr/>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Case study – bsl-3 laboratory</a:t>
            </a:r>
            <a:endParaRPr lang="en-US" dirty="0"/>
          </a:p>
        </p:txBody>
      </p:sp>
      <p:sp>
        <p:nvSpPr>
          <p:cNvPr id="66562"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sp>
        <p:nvSpPr>
          <p:cNvPr id="5" name="Content Placeholder 3"/>
          <p:cNvSpPr txBox="1">
            <a:spLocks/>
          </p:cNvSpPr>
          <p:nvPr/>
        </p:nvSpPr>
        <p:spPr bwMode="auto">
          <a:xfrm>
            <a:off x="304800" y="1295400"/>
            <a:ext cx="3810000" cy="5334000"/>
          </a:xfrm>
          <a:prstGeom prst="rect">
            <a:avLst/>
          </a:prstGeom>
          <a:noFill/>
          <a:ln>
            <a:miter lim="800000"/>
            <a:headEnd/>
            <a:tailEnd/>
          </a:ln>
        </p:spPr>
        <p:txBody>
          <a:bodyPr/>
          <a:lstStyle/>
          <a:p>
            <a:pPr marL="342900" indent="-342900">
              <a:spcBef>
                <a:spcPct val="20000"/>
              </a:spcBef>
              <a:buClr>
                <a:schemeClr val="accent1"/>
              </a:buClr>
              <a:buSzPct val="70000"/>
              <a:buFont typeface="Wingdings 2" pitchFamily="18" charset="2"/>
              <a:buChar char=""/>
              <a:defRPr/>
            </a:pPr>
            <a:r>
              <a:rPr lang="en-US" sz="2800" dirty="0">
                <a:solidFill>
                  <a:schemeClr val="tx2"/>
                </a:solidFill>
                <a:latin typeface="+mn-lt"/>
              </a:rPr>
              <a:t>Idea generated through casual conversation</a:t>
            </a:r>
          </a:p>
          <a:p>
            <a:pPr marL="342900" indent="-342900">
              <a:spcBef>
                <a:spcPct val="20000"/>
              </a:spcBef>
              <a:buClr>
                <a:schemeClr val="accent1"/>
              </a:buClr>
              <a:buSzPct val="70000"/>
              <a:buFont typeface="Wingdings 2" pitchFamily="18" charset="2"/>
              <a:buChar char=""/>
              <a:defRPr/>
            </a:pPr>
            <a:r>
              <a:rPr lang="en-US" sz="2800" dirty="0">
                <a:solidFill>
                  <a:schemeClr val="tx2"/>
                </a:solidFill>
                <a:latin typeface="+mn-lt"/>
              </a:rPr>
              <a:t>Entire system located within the boundaries of BSL-3 space except vacuum pumps are in penthouse</a:t>
            </a:r>
          </a:p>
        </p:txBody>
      </p:sp>
      <p:pic>
        <p:nvPicPr>
          <p:cNvPr id="66564" name="Picture 6" descr="S:\Proj09\09037\CA\Photos\041210\DSCN4755.JPG"/>
          <p:cNvPicPr>
            <a:picLocks noChangeAspect="1" noChangeArrowheads="1"/>
          </p:cNvPicPr>
          <p:nvPr/>
        </p:nvPicPr>
        <p:blipFill>
          <a:blip r:embed="rId2"/>
          <a:srcRect/>
          <a:stretch>
            <a:fillRect/>
          </a:stretch>
        </p:blipFill>
        <p:spPr bwMode="auto">
          <a:xfrm>
            <a:off x="4876800" y="1371600"/>
            <a:ext cx="3535363"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Case study – bsl-3 laboratory</a:t>
            </a:r>
            <a:endParaRPr lang="en-US" dirty="0"/>
          </a:p>
        </p:txBody>
      </p:sp>
      <p:sp>
        <p:nvSpPr>
          <p:cNvPr id="67586"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pic>
        <p:nvPicPr>
          <p:cNvPr id="4" name="Content Placeholder 4" descr="3229.jpg"/>
          <p:cNvPicPr>
            <a:picLocks noChangeAspect="1"/>
          </p:cNvPicPr>
          <p:nvPr/>
        </p:nvPicPr>
        <p:blipFill>
          <a:blip r:embed="rId2"/>
          <a:srcRect/>
          <a:stretch>
            <a:fillRect/>
          </a:stretch>
        </p:blipFill>
        <p:spPr bwMode="auto">
          <a:xfrm>
            <a:off x="1066800" y="2590800"/>
            <a:ext cx="3067050" cy="4089400"/>
          </a:xfrm>
          <a:prstGeom prst="rect">
            <a:avLst/>
          </a:prstGeom>
          <a:noFill/>
          <a:ln w="12700">
            <a:solidFill>
              <a:schemeClr val="bg2">
                <a:lumMod val="10000"/>
              </a:schemeClr>
            </a:solidFill>
            <a:miter lim="800000"/>
            <a:headEnd/>
            <a:tailEnd/>
          </a:ln>
        </p:spPr>
      </p:pic>
      <p:sp>
        <p:nvSpPr>
          <p:cNvPr id="5" name="Content Placeholder 4"/>
          <p:cNvSpPr txBox="1">
            <a:spLocks/>
          </p:cNvSpPr>
          <p:nvPr/>
        </p:nvSpPr>
        <p:spPr>
          <a:xfrm>
            <a:off x="457200" y="1371600"/>
            <a:ext cx="7924800" cy="1066800"/>
          </a:xfrm>
          <a:prstGeom prst="rect">
            <a:avLst/>
          </a:prstGeom>
        </p:spPr>
        <p:txBody>
          <a:bodyPr/>
          <a:lstStyle/>
          <a:p>
            <a:pPr marL="342900" indent="-342900" eaLnBrk="0" hangingPunct="0">
              <a:spcBef>
                <a:spcPct val="20000"/>
              </a:spcBef>
              <a:buClr>
                <a:schemeClr val="accent1"/>
              </a:buClr>
              <a:buSzPct val="70000"/>
              <a:defRPr/>
            </a:pPr>
            <a:r>
              <a:rPr lang="en-US" sz="2800" dirty="0">
                <a:solidFill>
                  <a:schemeClr val="tx2"/>
                </a:solidFill>
                <a:latin typeface="+mn-lt"/>
              </a:rPr>
              <a:t>VPS is providing drainage for sinks and</a:t>
            </a:r>
          </a:p>
          <a:p>
            <a:pPr marL="342900" indent="-342900" eaLnBrk="0" hangingPunct="0">
              <a:spcBef>
                <a:spcPct val="20000"/>
              </a:spcBef>
              <a:buClr>
                <a:schemeClr val="accent1"/>
              </a:buClr>
              <a:buSzPct val="70000"/>
              <a:defRPr/>
            </a:pPr>
            <a:r>
              <a:rPr lang="en-US" sz="2800" dirty="0">
                <a:solidFill>
                  <a:schemeClr val="tx2"/>
                </a:solidFill>
                <a:latin typeface="+mn-lt"/>
              </a:rPr>
              <a:t>decontamination showers. </a:t>
            </a:r>
          </a:p>
          <a:p>
            <a:pPr marL="342900" indent="-342900">
              <a:spcBef>
                <a:spcPct val="20000"/>
              </a:spcBef>
              <a:buFont typeface="Arial" charset="0"/>
              <a:buChar char="•"/>
              <a:defRPr/>
            </a:pPr>
            <a:endParaRPr lang="en-US" sz="2800" dirty="0">
              <a:latin typeface="+mn-lt"/>
            </a:endParaRPr>
          </a:p>
          <a:p>
            <a:pPr marL="342900" indent="-342900">
              <a:spcBef>
                <a:spcPct val="20000"/>
              </a:spcBef>
              <a:buFont typeface="Arial" charset="0"/>
              <a:buChar char="•"/>
              <a:defRPr/>
            </a:pPr>
            <a:endParaRPr lang="en-US" sz="2800" dirty="0">
              <a:latin typeface="+mn-lt"/>
            </a:endParaRPr>
          </a:p>
        </p:txBody>
      </p:sp>
      <p:pic>
        <p:nvPicPr>
          <p:cNvPr id="6" name="Picture 5" descr="DSCF1092.jpg"/>
          <p:cNvPicPr>
            <a:picLocks noChangeAspect="1"/>
          </p:cNvPicPr>
          <p:nvPr/>
        </p:nvPicPr>
        <p:blipFill>
          <a:blip r:embed="rId3"/>
          <a:srcRect l="48981" t="2721"/>
          <a:stretch>
            <a:fillRect/>
          </a:stretch>
        </p:blipFill>
        <p:spPr bwMode="auto">
          <a:xfrm>
            <a:off x="4648200" y="2590800"/>
            <a:ext cx="2819400" cy="4032250"/>
          </a:xfrm>
          <a:prstGeom prst="rect">
            <a:avLst/>
          </a:prstGeom>
          <a:noFill/>
          <a:ln w="12700">
            <a:solidFill>
              <a:schemeClr val="bg2">
                <a:lumMod val="10000"/>
              </a:schemeClr>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Case study – bsl-3 laboratory</a:t>
            </a:r>
            <a:endParaRPr lang="en-US" dirty="0"/>
          </a:p>
        </p:txBody>
      </p:sp>
      <p:sp>
        <p:nvSpPr>
          <p:cNvPr id="68610"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pic>
        <p:nvPicPr>
          <p:cNvPr id="68611" name="Content Placeholder 5" descr="P1100022.JPG"/>
          <p:cNvPicPr>
            <a:picLocks noChangeAspect="1"/>
          </p:cNvPicPr>
          <p:nvPr/>
        </p:nvPicPr>
        <p:blipFill>
          <a:blip r:embed="rId2"/>
          <a:srcRect/>
          <a:stretch>
            <a:fillRect/>
          </a:stretch>
        </p:blipFill>
        <p:spPr bwMode="auto">
          <a:xfrm>
            <a:off x="533400" y="1524000"/>
            <a:ext cx="6324600" cy="4743450"/>
          </a:xfrm>
          <a:prstGeom prst="rect">
            <a:avLst/>
          </a:prstGeom>
          <a:noFill/>
          <a:ln w="12700">
            <a:solidFill>
              <a:schemeClr val="tx2"/>
            </a:solid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Case study – bsl-3 laboratory</a:t>
            </a:r>
            <a:endParaRPr lang="en-US" dirty="0"/>
          </a:p>
        </p:txBody>
      </p:sp>
      <p:sp>
        <p:nvSpPr>
          <p:cNvPr id="69634"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sp>
        <p:nvSpPr>
          <p:cNvPr id="4" name="Content Placeholder 4"/>
          <p:cNvSpPr txBox="1">
            <a:spLocks/>
          </p:cNvSpPr>
          <p:nvPr/>
        </p:nvSpPr>
        <p:spPr bwMode="auto">
          <a:xfrm>
            <a:off x="457200" y="1600200"/>
            <a:ext cx="4038600" cy="4525963"/>
          </a:xfrm>
          <a:prstGeom prst="rect">
            <a:avLst/>
          </a:prstGeom>
          <a:noFill/>
          <a:ln w="9525">
            <a:noFill/>
            <a:miter lim="800000"/>
            <a:headEnd/>
            <a:tailEnd/>
          </a:ln>
        </p:spPr>
        <p:txBody>
          <a:bodyPr/>
          <a:lstStyle/>
          <a:p>
            <a:pPr marL="342900" indent="-342900" eaLnBrk="0" hangingPunct="0">
              <a:spcBef>
                <a:spcPct val="20000"/>
              </a:spcBef>
              <a:buClr>
                <a:schemeClr val="accent1"/>
              </a:buClr>
              <a:buSzPct val="70000"/>
              <a:buFont typeface="Wingdings 2" pitchFamily="18" charset="2"/>
              <a:buChar char=""/>
              <a:defRPr/>
            </a:pPr>
            <a:r>
              <a:rPr lang="en-US" sz="3200" dirty="0">
                <a:solidFill>
                  <a:schemeClr val="tx2"/>
                </a:solidFill>
                <a:latin typeface="+mn-lt"/>
              </a:rPr>
              <a:t>Vacuum waste piping routes to vacuum waste collection tanks, located 8 feet above the floor</a:t>
            </a:r>
          </a:p>
          <a:p>
            <a:pPr marL="342900" indent="-342900" eaLnBrk="0" hangingPunct="0">
              <a:spcBef>
                <a:spcPct val="20000"/>
              </a:spcBef>
              <a:buClr>
                <a:schemeClr val="accent1"/>
              </a:buClr>
              <a:buSzPct val="70000"/>
              <a:buFont typeface="Wingdings 2" pitchFamily="18" charset="2"/>
              <a:buChar char=""/>
              <a:defRPr/>
            </a:pPr>
            <a:endParaRPr lang="en-US" sz="3200" dirty="0">
              <a:solidFill>
                <a:schemeClr val="tx2"/>
              </a:solidFill>
              <a:latin typeface="+mn-lt"/>
            </a:endParaRPr>
          </a:p>
          <a:p>
            <a:pPr marL="342900" indent="-342900" eaLnBrk="0" hangingPunct="0">
              <a:spcBef>
                <a:spcPct val="20000"/>
              </a:spcBef>
              <a:buClr>
                <a:schemeClr val="accent1"/>
              </a:buClr>
              <a:buSzPct val="70000"/>
              <a:buFont typeface="Wingdings 2" pitchFamily="18" charset="2"/>
              <a:buChar char=""/>
              <a:defRPr/>
            </a:pPr>
            <a:endParaRPr lang="en-US" sz="3200" dirty="0">
              <a:solidFill>
                <a:schemeClr val="tx2"/>
              </a:solidFill>
              <a:latin typeface="+mn-lt"/>
            </a:endParaRPr>
          </a:p>
          <a:p>
            <a:pPr marL="342900" indent="-342900" eaLnBrk="0" hangingPunct="0">
              <a:spcBef>
                <a:spcPct val="20000"/>
              </a:spcBef>
              <a:buClr>
                <a:schemeClr val="accent1"/>
              </a:buClr>
              <a:buSzPct val="70000"/>
              <a:buFont typeface="Wingdings 2" pitchFamily="18" charset="2"/>
              <a:buChar char=""/>
              <a:defRPr/>
            </a:pPr>
            <a:endParaRPr lang="en-US" sz="3200" dirty="0">
              <a:solidFill>
                <a:schemeClr val="tx2"/>
              </a:solidFill>
              <a:latin typeface="+mn-lt"/>
            </a:endParaRPr>
          </a:p>
        </p:txBody>
      </p:sp>
      <p:pic>
        <p:nvPicPr>
          <p:cNvPr id="69636" name="Picture 6" descr="S:\Proj09\09037\CA\Photos\041210\DSCN4755.JPG"/>
          <p:cNvPicPr>
            <a:picLocks noChangeAspect="1" noChangeArrowheads="1"/>
          </p:cNvPicPr>
          <p:nvPr/>
        </p:nvPicPr>
        <p:blipFill>
          <a:blip r:embed="rId2"/>
          <a:srcRect/>
          <a:stretch>
            <a:fillRect/>
          </a:stretch>
        </p:blipFill>
        <p:spPr bwMode="auto">
          <a:xfrm>
            <a:off x="5181600" y="1295400"/>
            <a:ext cx="3535363" cy="4724400"/>
          </a:xfrm>
          <a:prstGeom prst="rect">
            <a:avLst/>
          </a:prstGeom>
          <a:noFill/>
          <a:ln w="12700">
            <a:solidFill>
              <a:schemeClr val="tx2"/>
            </a:solid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Case study – bsl-3 laboratory</a:t>
            </a:r>
            <a:endParaRPr lang="en-US" dirty="0"/>
          </a:p>
        </p:txBody>
      </p:sp>
      <p:sp>
        <p:nvSpPr>
          <p:cNvPr id="70658"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pic>
        <p:nvPicPr>
          <p:cNvPr id="70659" name="Content Placeholder 4" descr="DSC_5082.jpg"/>
          <p:cNvPicPr>
            <a:picLocks noChangeAspect="1"/>
          </p:cNvPicPr>
          <p:nvPr/>
        </p:nvPicPr>
        <p:blipFill>
          <a:blip r:embed="rId2"/>
          <a:srcRect/>
          <a:stretch>
            <a:fillRect/>
          </a:stretch>
        </p:blipFill>
        <p:spPr bwMode="auto">
          <a:xfrm>
            <a:off x="5181600" y="1295400"/>
            <a:ext cx="3308350" cy="4984750"/>
          </a:xfrm>
          <a:prstGeom prst="rect">
            <a:avLst/>
          </a:prstGeom>
          <a:noFill/>
          <a:ln w="12700">
            <a:solidFill>
              <a:schemeClr val="tx2"/>
            </a:solidFill>
            <a:miter lim="800000"/>
            <a:headEnd/>
            <a:tailEnd/>
          </a:ln>
        </p:spPr>
      </p:pic>
      <p:sp>
        <p:nvSpPr>
          <p:cNvPr id="7" name="Content Placeholder 4"/>
          <p:cNvSpPr txBox="1">
            <a:spLocks/>
          </p:cNvSpPr>
          <p:nvPr/>
        </p:nvSpPr>
        <p:spPr bwMode="auto">
          <a:xfrm>
            <a:off x="457200" y="1371600"/>
            <a:ext cx="4038600" cy="4221163"/>
          </a:xfrm>
          <a:prstGeom prst="rect">
            <a:avLst/>
          </a:prstGeom>
          <a:noFill/>
          <a:ln w="9525">
            <a:noFill/>
            <a:miter lim="800000"/>
            <a:headEnd/>
            <a:tailEnd/>
          </a:ln>
        </p:spPr>
        <p:txBody>
          <a:bodyPr/>
          <a:lstStyle/>
          <a:p>
            <a:pPr marL="342900" indent="-342900" eaLnBrk="0" hangingPunct="0">
              <a:spcBef>
                <a:spcPct val="20000"/>
              </a:spcBef>
              <a:buClr>
                <a:schemeClr val="accent1"/>
              </a:buClr>
              <a:buSzPct val="70000"/>
              <a:buFont typeface="Wingdings 2" pitchFamily="18" charset="2"/>
              <a:buChar char=""/>
              <a:defRPr/>
            </a:pPr>
            <a:r>
              <a:rPr lang="en-US" sz="2400" dirty="0">
                <a:solidFill>
                  <a:schemeClr val="tx2"/>
                </a:solidFill>
                <a:latin typeface="+mn-lt"/>
              </a:rPr>
              <a:t>Vacuum waste collection tanks discharge into waste water decontamination tanks below them</a:t>
            </a:r>
          </a:p>
          <a:p>
            <a:pPr marL="342900" indent="-342900" eaLnBrk="0" hangingPunct="0">
              <a:spcBef>
                <a:spcPct val="20000"/>
              </a:spcBef>
              <a:buClr>
                <a:schemeClr val="accent1"/>
              </a:buClr>
              <a:buSzPct val="70000"/>
              <a:buFont typeface="Wingdings 2" pitchFamily="18" charset="2"/>
              <a:buChar char=""/>
              <a:defRPr/>
            </a:pPr>
            <a:r>
              <a:rPr lang="en-US" sz="2400" dirty="0">
                <a:solidFill>
                  <a:schemeClr val="tx2"/>
                </a:solidFill>
                <a:latin typeface="+mn-lt"/>
              </a:rPr>
              <a:t>Collection and decontamination tanks are sized according to the maximum waste water flow rate</a:t>
            </a:r>
          </a:p>
          <a:p>
            <a:pPr marL="342900" indent="-342900" eaLnBrk="0" hangingPunct="0">
              <a:spcBef>
                <a:spcPct val="20000"/>
              </a:spcBef>
              <a:buClr>
                <a:schemeClr val="accent1"/>
              </a:buClr>
              <a:buSzPct val="70000"/>
              <a:buFont typeface="Wingdings 2" pitchFamily="18" charset="2"/>
              <a:buChar char=""/>
              <a:defRPr/>
            </a:pPr>
            <a:r>
              <a:rPr lang="en-US" sz="2400" dirty="0">
                <a:solidFill>
                  <a:schemeClr val="tx2"/>
                </a:solidFill>
                <a:latin typeface="+mn-lt"/>
              </a:rPr>
              <a:t>Collection and decontamination tanks operate lead-lag: one fills while the other dumps</a:t>
            </a:r>
          </a:p>
          <a:p>
            <a:pPr marL="342900" indent="-342900" eaLnBrk="0" hangingPunct="0">
              <a:spcBef>
                <a:spcPct val="20000"/>
              </a:spcBef>
              <a:buClr>
                <a:schemeClr val="accent1"/>
              </a:buClr>
              <a:buSzPct val="70000"/>
              <a:buFont typeface="Wingdings 2" pitchFamily="18" charset="2"/>
              <a:buChar char=""/>
              <a:defRPr/>
            </a:pPr>
            <a:endParaRPr lang="en-US" sz="2000" dirty="0">
              <a:solidFill>
                <a:schemeClr val="tx2"/>
              </a:solidFill>
              <a:latin typeface="+mn-lt"/>
            </a:endParaRPr>
          </a:p>
          <a:p>
            <a:pPr marL="342900" indent="-342900" eaLnBrk="0" hangingPunct="0">
              <a:spcBef>
                <a:spcPct val="20000"/>
              </a:spcBef>
              <a:buClr>
                <a:schemeClr val="accent1"/>
              </a:buClr>
              <a:buSzPct val="70000"/>
              <a:buFont typeface="Wingdings 2" pitchFamily="18" charset="2"/>
              <a:buChar char=""/>
              <a:defRPr/>
            </a:pPr>
            <a:endParaRPr lang="en-US" sz="2000" dirty="0">
              <a:solidFill>
                <a:schemeClr val="tx2"/>
              </a:solidFill>
              <a:latin typeface="+mn-lt"/>
            </a:endParaRPr>
          </a:p>
          <a:p>
            <a:pPr marL="342900" indent="-342900" eaLnBrk="0" hangingPunct="0">
              <a:spcBef>
                <a:spcPct val="20000"/>
              </a:spcBef>
              <a:buClr>
                <a:schemeClr val="accent1"/>
              </a:buClr>
              <a:buSzPct val="70000"/>
              <a:buFont typeface="Wingdings 2" pitchFamily="18" charset="2"/>
              <a:buChar char=""/>
              <a:defRPr/>
            </a:pPr>
            <a:endParaRPr lang="en-US" sz="3200" dirty="0">
              <a:solidFill>
                <a:schemeClr val="tx2"/>
              </a:solidFill>
              <a:latin typeface="+mn-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Content Placeholder 4" descr="Slide 6E.jpg"/>
          <p:cNvPicPr>
            <a:picLocks noGrp="1" noChangeAspect="1"/>
          </p:cNvPicPr>
          <p:nvPr>
            <p:ph sz="half" idx="1"/>
          </p:nvPr>
        </p:nvPicPr>
        <p:blipFill>
          <a:blip r:embed="rId3"/>
          <a:srcRect b="10097"/>
          <a:stretch>
            <a:fillRect/>
          </a:stretch>
        </p:blipFill>
        <p:spPr>
          <a:xfrm>
            <a:off x="0" y="838200"/>
            <a:ext cx="9144000" cy="5319713"/>
          </a:xfrm>
        </p:spPr>
      </p:pic>
      <p:sp>
        <p:nvSpPr>
          <p:cNvPr id="4" name="TextBox 3"/>
          <p:cNvSpPr txBox="1"/>
          <p:nvPr/>
        </p:nvSpPr>
        <p:spPr>
          <a:xfrm>
            <a:off x="6248400" y="4725988"/>
            <a:ext cx="1828800" cy="738187"/>
          </a:xfrm>
          <a:prstGeom prst="rect">
            <a:avLst/>
          </a:prstGeom>
          <a:noFill/>
        </p:spPr>
        <p:txBody>
          <a:bodyPr>
            <a:spAutoFit/>
          </a:bodyPr>
          <a:lstStyle/>
          <a:p>
            <a:pPr>
              <a:defRPr/>
            </a:pPr>
            <a:r>
              <a:rPr lang="en-US" sz="1400" dirty="0">
                <a:solidFill>
                  <a:srgbClr val="002060"/>
                </a:solidFill>
                <a:latin typeface="+mj-lt"/>
              </a:rPr>
              <a:t>WASTE DECONTAMINATION TANKS</a:t>
            </a:r>
          </a:p>
        </p:txBody>
      </p:sp>
      <p:sp>
        <p:nvSpPr>
          <p:cNvPr id="6" name="TextBox 5"/>
          <p:cNvSpPr txBox="1"/>
          <p:nvPr/>
        </p:nvSpPr>
        <p:spPr>
          <a:xfrm>
            <a:off x="3200400" y="3244850"/>
            <a:ext cx="1676400" cy="261938"/>
          </a:xfrm>
          <a:prstGeom prst="rect">
            <a:avLst/>
          </a:prstGeom>
          <a:noFill/>
        </p:spPr>
        <p:txBody>
          <a:bodyPr>
            <a:spAutoFit/>
          </a:bodyPr>
          <a:lstStyle/>
          <a:p>
            <a:pPr>
              <a:defRPr/>
            </a:pPr>
            <a:r>
              <a:rPr lang="en-US" sz="1100" dirty="0">
                <a:solidFill>
                  <a:srgbClr val="002060"/>
                </a:solidFill>
                <a:latin typeface="+mj-lt"/>
              </a:rPr>
              <a:t>CEILING</a:t>
            </a:r>
          </a:p>
        </p:txBody>
      </p:sp>
      <p:sp>
        <p:nvSpPr>
          <p:cNvPr id="7" name="TextBox 6"/>
          <p:cNvSpPr txBox="1"/>
          <p:nvPr/>
        </p:nvSpPr>
        <p:spPr>
          <a:xfrm>
            <a:off x="3048000" y="5030788"/>
            <a:ext cx="1676400" cy="307975"/>
          </a:xfrm>
          <a:prstGeom prst="rect">
            <a:avLst/>
          </a:prstGeom>
          <a:noFill/>
        </p:spPr>
        <p:txBody>
          <a:bodyPr>
            <a:spAutoFit/>
          </a:bodyPr>
          <a:lstStyle/>
          <a:p>
            <a:pPr>
              <a:defRPr/>
            </a:pPr>
            <a:r>
              <a:rPr lang="en-US" sz="1400" dirty="0">
                <a:solidFill>
                  <a:srgbClr val="002060"/>
                </a:solidFill>
                <a:latin typeface="+mj-lt"/>
              </a:rPr>
              <a:t>ACCUMULATOR</a:t>
            </a:r>
          </a:p>
        </p:txBody>
      </p:sp>
      <p:cxnSp>
        <p:nvCxnSpPr>
          <p:cNvPr id="9" name="Straight Arrow Connector 8"/>
          <p:cNvCxnSpPr/>
          <p:nvPr/>
        </p:nvCxnSpPr>
        <p:spPr>
          <a:xfrm rot="5400000" flipH="1" flipV="1">
            <a:off x="5338763" y="1143000"/>
            <a:ext cx="455612"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6800" y="4649788"/>
            <a:ext cx="1066800" cy="307975"/>
          </a:xfrm>
          <a:prstGeom prst="rect">
            <a:avLst/>
          </a:prstGeom>
          <a:noFill/>
        </p:spPr>
        <p:txBody>
          <a:bodyPr>
            <a:spAutoFit/>
          </a:bodyPr>
          <a:lstStyle/>
          <a:p>
            <a:pPr>
              <a:defRPr/>
            </a:pPr>
            <a:r>
              <a:rPr lang="en-US" sz="1400" dirty="0">
                <a:solidFill>
                  <a:srgbClr val="002060"/>
                </a:solidFill>
                <a:latin typeface="+mj-lt"/>
              </a:rPr>
              <a:t>HAND SINK</a:t>
            </a:r>
          </a:p>
        </p:txBody>
      </p:sp>
      <p:sp>
        <p:nvSpPr>
          <p:cNvPr id="32" name="TextBox 31"/>
          <p:cNvSpPr txBox="1"/>
          <p:nvPr/>
        </p:nvSpPr>
        <p:spPr>
          <a:xfrm rot="16200000">
            <a:off x="4991100" y="1257300"/>
            <a:ext cx="904875" cy="523875"/>
          </a:xfrm>
          <a:prstGeom prst="rect">
            <a:avLst/>
          </a:prstGeom>
          <a:noFill/>
        </p:spPr>
        <p:txBody>
          <a:bodyPr>
            <a:spAutoFit/>
          </a:bodyPr>
          <a:lstStyle/>
          <a:p>
            <a:pPr>
              <a:defRPr/>
            </a:pPr>
            <a:r>
              <a:rPr lang="en-US" sz="1400" dirty="0">
                <a:solidFill>
                  <a:srgbClr val="002060"/>
                </a:solidFill>
                <a:latin typeface="+mj-lt"/>
              </a:rPr>
              <a:t>TO VAC </a:t>
            </a:r>
          </a:p>
          <a:p>
            <a:pPr>
              <a:defRPr/>
            </a:pPr>
            <a:r>
              <a:rPr lang="en-US" sz="1400" dirty="0">
                <a:solidFill>
                  <a:srgbClr val="002060"/>
                </a:solidFill>
                <a:latin typeface="+mj-lt"/>
              </a:rPr>
              <a:t>PUMP</a:t>
            </a:r>
          </a:p>
        </p:txBody>
      </p:sp>
      <p:sp>
        <p:nvSpPr>
          <p:cNvPr id="29" name="TextBox 28"/>
          <p:cNvSpPr txBox="1"/>
          <p:nvPr/>
        </p:nvSpPr>
        <p:spPr>
          <a:xfrm>
            <a:off x="3352800" y="3835400"/>
            <a:ext cx="990600" cy="738188"/>
          </a:xfrm>
          <a:prstGeom prst="rect">
            <a:avLst/>
          </a:prstGeom>
          <a:noFill/>
        </p:spPr>
        <p:txBody>
          <a:bodyPr>
            <a:spAutoFit/>
          </a:bodyPr>
          <a:lstStyle/>
          <a:p>
            <a:pPr algn="ctr">
              <a:defRPr/>
            </a:pPr>
            <a:r>
              <a:rPr lang="en-US" sz="1400" dirty="0">
                <a:solidFill>
                  <a:srgbClr val="002060"/>
                </a:solidFill>
                <a:latin typeface="+mj-lt"/>
              </a:rPr>
              <a:t>ZONE CONTROL PANEL</a:t>
            </a:r>
          </a:p>
        </p:txBody>
      </p:sp>
      <p:cxnSp>
        <p:nvCxnSpPr>
          <p:cNvPr id="33" name="Straight Arrow Connector 32"/>
          <p:cNvCxnSpPr/>
          <p:nvPr/>
        </p:nvCxnSpPr>
        <p:spPr>
          <a:xfrm rot="5400000" flipH="1" flipV="1">
            <a:off x="6592094" y="1334294"/>
            <a:ext cx="8382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6200000">
            <a:off x="6331744" y="1745456"/>
            <a:ext cx="1208088" cy="307975"/>
          </a:xfrm>
          <a:prstGeom prst="rect">
            <a:avLst/>
          </a:prstGeom>
          <a:noFill/>
        </p:spPr>
        <p:txBody>
          <a:bodyPr>
            <a:spAutoFit/>
          </a:bodyPr>
          <a:lstStyle/>
          <a:p>
            <a:pPr>
              <a:defRPr/>
            </a:pPr>
            <a:r>
              <a:rPr lang="en-US" sz="1400" dirty="0">
                <a:solidFill>
                  <a:srgbClr val="002060"/>
                </a:solidFill>
                <a:latin typeface="+mj-lt"/>
              </a:rPr>
              <a:t>TO VENT</a:t>
            </a:r>
          </a:p>
        </p:txBody>
      </p:sp>
      <p:cxnSp>
        <p:nvCxnSpPr>
          <p:cNvPr id="37" name="Straight Arrow Connector 36"/>
          <p:cNvCxnSpPr/>
          <p:nvPr/>
        </p:nvCxnSpPr>
        <p:spPr>
          <a:xfrm rot="10800000">
            <a:off x="304800" y="2135188"/>
            <a:ext cx="720725" cy="15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90600" y="1754188"/>
            <a:ext cx="1600200" cy="523875"/>
          </a:xfrm>
          <a:prstGeom prst="rect">
            <a:avLst/>
          </a:prstGeom>
          <a:noFill/>
        </p:spPr>
        <p:txBody>
          <a:bodyPr>
            <a:spAutoFit/>
          </a:bodyPr>
          <a:lstStyle/>
          <a:p>
            <a:pPr>
              <a:defRPr/>
            </a:pPr>
            <a:r>
              <a:rPr lang="en-US" sz="1400" dirty="0">
                <a:solidFill>
                  <a:srgbClr val="002060"/>
                </a:solidFill>
                <a:latin typeface="+mj-lt"/>
              </a:rPr>
              <a:t>SANITARY WASTE FROM SINKS</a:t>
            </a:r>
          </a:p>
        </p:txBody>
      </p:sp>
      <p:cxnSp>
        <p:nvCxnSpPr>
          <p:cNvPr id="41" name="Straight Arrow Connector 40"/>
          <p:cNvCxnSpPr/>
          <p:nvPr/>
        </p:nvCxnSpPr>
        <p:spPr>
          <a:xfrm rot="10800000">
            <a:off x="304800" y="2744788"/>
            <a:ext cx="644525" cy="15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14400" y="2592388"/>
            <a:ext cx="1600200" cy="523875"/>
          </a:xfrm>
          <a:prstGeom prst="rect">
            <a:avLst/>
          </a:prstGeom>
          <a:noFill/>
        </p:spPr>
        <p:txBody>
          <a:bodyPr>
            <a:spAutoFit/>
          </a:bodyPr>
          <a:lstStyle/>
          <a:p>
            <a:pPr>
              <a:defRPr/>
            </a:pPr>
            <a:r>
              <a:rPr lang="en-US" sz="1400" dirty="0">
                <a:solidFill>
                  <a:srgbClr val="002060"/>
                </a:solidFill>
                <a:latin typeface="+mj-lt"/>
              </a:rPr>
              <a:t>VENT FROM</a:t>
            </a:r>
          </a:p>
          <a:p>
            <a:pPr>
              <a:defRPr/>
            </a:pPr>
            <a:r>
              <a:rPr lang="en-US" sz="1400" dirty="0">
                <a:solidFill>
                  <a:srgbClr val="002060"/>
                </a:solidFill>
                <a:latin typeface="+mj-lt"/>
              </a:rPr>
              <a:t>SINKS</a:t>
            </a:r>
          </a:p>
        </p:txBody>
      </p:sp>
      <p:sp>
        <p:nvSpPr>
          <p:cNvPr id="45" name="TextBox 44"/>
          <p:cNvSpPr txBox="1"/>
          <p:nvPr/>
        </p:nvSpPr>
        <p:spPr>
          <a:xfrm>
            <a:off x="5029200" y="4419600"/>
            <a:ext cx="1143000" cy="523875"/>
          </a:xfrm>
          <a:prstGeom prst="rect">
            <a:avLst/>
          </a:prstGeom>
          <a:noFill/>
        </p:spPr>
        <p:txBody>
          <a:bodyPr>
            <a:spAutoFit/>
          </a:bodyPr>
          <a:lstStyle/>
          <a:p>
            <a:pPr algn="ctr">
              <a:defRPr/>
            </a:pPr>
            <a:r>
              <a:rPr lang="en-US" sz="1400" dirty="0">
                <a:solidFill>
                  <a:srgbClr val="002060"/>
                </a:solidFill>
                <a:latin typeface="+mj-lt"/>
              </a:rPr>
              <a:t>COLLECTION</a:t>
            </a:r>
          </a:p>
          <a:p>
            <a:pPr algn="ctr">
              <a:defRPr/>
            </a:pPr>
            <a:r>
              <a:rPr lang="en-US" sz="1400" dirty="0">
                <a:solidFill>
                  <a:srgbClr val="002060"/>
                </a:solidFill>
                <a:latin typeface="+mj-lt"/>
              </a:rPr>
              <a:t>TANKS</a:t>
            </a:r>
          </a:p>
        </p:txBody>
      </p:sp>
      <p:cxnSp>
        <p:nvCxnSpPr>
          <p:cNvPr id="46" name="Straight Arrow Connector 45"/>
          <p:cNvCxnSpPr/>
          <p:nvPr/>
        </p:nvCxnSpPr>
        <p:spPr>
          <a:xfrm rot="10800000" flipV="1">
            <a:off x="2362200" y="5183188"/>
            <a:ext cx="533400" cy="4572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7" idx="1"/>
          </p:cNvCxnSpPr>
          <p:nvPr/>
        </p:nvCxnSpPr>
        <p:spPr>
          <a:xfrm>
            <a:off x="2895600" y="5183188"/>
            <a:ext cx="152400" cy="1587"/>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6858000" y="6172200"/>
            <a:ext cx="457200" cy="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162800" y="5867400"/>
            <a:ext cx="1676400" cy="738188"/>
          </a:xfrm>
          <a:prstGeom prst="rect">
            <a:avLst/>
          </a:prstGeom>
          <a:noFill/>
        </p:spPr>
        <p:txBody>
          <a:bodyPr>
            <a:spAutoFit/>
          </a:bodyPr>
          <a:lstStyle/>
          <a:p>
            <a:pPr>
              <a:defRPr/>
            </a:pPr>
            <a:r>
              <a:rPr lang="en-US" sz="1400" dirty="0">
                <a:solidFill>
                  <a:schemeClr val="tx2"/>
                </a:solidFill>
                <a:latin typeface="+mj-lt"/>
              </a:rPr>
              <a:t>DRAIN TO SANITARY</a:t>
            </a:r>
          </a:p>
          <a:p>
            <a:pPr>
              <a:defRPr/>
            </a:pPr>
            <a:r>
              <a:rPr lang="en-US" sz="1400" dirty="0">
                <a:solidFill>
                  <a:schemeClr val="tx2"/>
                </a:solidFill>
                <a:latin typeface="+mj-lt"/>
              </a:rPr>
              <a:t>WASTE LINE</a:t>
            </a:r>
          </a:p>
        </p:txBody>
      </p:sp>
      <p:sp>
        <p:nvSpPr>
          <p:cNvPr id="22" name="TextBox 21"/>
          <p:cNvSpPr txBox="1"/>
          <p:nvPr/>
        </p:nvSpPr>
        <p:spPr>
          <a:xfrm>
            <a:off x="5562600" y="1447800"/>
            <a:ext cx="609600" cy="430213"/>
          </a:xfrm>
          <a:prstGeom prst="rect">
            <a:avLst/>
          </a:prstGeom>
          <a:noFill/>
        </p:spPr>
        <p:txBody>
          <a:bodyPr>
            <a:spAutoFit/>
          </a:bodyPr>
          <a:lstStyle/>
          <a:p>
            <a:pPr algn="ctr">
              <a:defRPr/>
            </a:pPr>
            <a:r>
              <a:rPr lang="en-US" sz="1050" dirty="0">
                <a:solidFill>
                  <a:srgbClr val="002060"/>
                </a:solidFill>
                <a:latin typeface="+mj-lt"/>
              </a:rPr>
              <a:t>HEPA</a:t>
            </a:r>
          </a:p>
          <a:p>
            <a:pPr algn="ctr">
              <a:defRPr/>
            </a:pPr>
            <a:r>
              <a:rPr lang="en-US" sz="1050" dirty="0">
                <a:solidFill>
                  <a:srgbClr val="002060"/>
                </a:solidFill>
                <a:latin typeface="+mj-lt"/>
              </a:rPr>
              <a:t>FILTER</a:t>
            </a:r>
          </a:p>
        </p:txBody>
      </p:sp>
      <p:sp>
        <p:nvSpPr>
          <p:cNvPr id="23" name="TextBox 22"/>
          <p:cNvSpPr txBox="1"/>
          <p:nvPr/>
        </p:nvSpPr>
        <p:spPr>
          <a:xfrm>
            <a:off x="6330950" y="1447800"/>
            <a:ext cx="609600" cy="430213"/>
          </a:xfrm>
          <a:prstGeom prst="rect">
            <a:avLst/>
          </a:prstGeom>
          <a:noFill/>
        </p:spPr>
        <p:txBody>
          <a:bodyPr>
            <a:spAutoFit/>
          </a:bodyPr>
          <a:lstStyle/>
          <a:p>
            <a:pPr algn="ctr">
              <a:defRPr/>
            </a:pPr>
            <a:r>
              <a:rPr lang="en-US" sz="1050" dirty="0">
                <a:solidFill>
                  <a:srgbClr val="002060"/>
                </a:solidFill>
                <a:latin typeface="+mj-lt"/>
              </a:rPr>
              <a:t>HEPA</a:t>
            </a:r>
          </a:p>
          <a:p>
            <a:pPr algn="ctr">
              <a:defRPr/>
            </a:pPr>
            <a:r>
              <a:rPr lang="en-US" sz="1050" dirty="0">
                <a:solidFill>
                  <a:srgbClr val="002060"/>
                </a:solidFill>
                <a:latin typeface="+mj-lt"/>
              </a:rPr>
              <a:t>FILTER</a:t>
            </a:r>
          </a:p>
        </p:txBody>
      </p:sp>
      <p:sp>
        <p:nvSpPr>
          <p:cNvPr id="24" name="TextBox 23"/>
          <p:cNvSpPr txBox="1"/>
          <p:nvPr/>
        </p:nvSpPr>
        <p:spPr>
          <a:xfrm>
            <a:off x="7011988" y="1447800"/>
            <a:ext cx="609600" cy="430213"/>
          </a:xfrm>
          <a:prstGeom prst="rect">
            <a:avLst/>
          </a:prstGeom>
          <a:noFill/>
        </p:spPr>
        <p:txBody>
          <a:bodyPr>
            <a:spAutoFit/>
          </a:bodyPr>
          <a:lstStyle/>
          <a:p>
            <a:pPr algn="ctr">
              <a:defRPr/>
            </a:pPr>
            <a:r>
              <a:rPr lang="en-US" sz="1050" dirty="0">
                <a:solidFill>
                  <a:srgbClr val="002060"/>
                </a:solidFill>
                <a:latin typeface="+mj-lt"/>
              </a:rPr>
              <a:t>HEPA</a:t>
            </a:r>
          </a:p>
          <a:p>
            <a:pPr algn="ctr">
              <a:defRPr/>
            </a:pPr>
            <a:r>
              <a:rPr lang="en-US" sz="1050" dirty="0">
                <a:solidFill>
                  <a:srgbClr val="002060"/>
                </a:solidFill>
                <a:latin typeface="+mj-lt"/>
              </a:rPr>
              <a:t>FILTER</a:t>
            </a:r>
          </a:p>
        </p:txBody>
      </p:sp>
      <p:sp>
        <p:nvSpPr>
          <p:cNvPr id="26" name="TextBox 25"/>
          <p:cNvSpPr txBox="1"/>
          <p:nvPr/>
        </p:nvSpPr>
        <p:spPr>
          <a:xfrm>
            <a:off x="7772400" y="1447800"/>
            <a:ext cx="609600" cy="430213"/>
          </a:xfrm>
          <a:prstGeom prst="rect">
            <a:avLst/>
          </a:prstGeom>
          <a:noFill/>
        </p:spPr>
        <p:txBody>
          <a:bodyPr>
            <a:spAutoFit/>
          </a:bodyPr>
          <a:lstStyle/>
          <a:p>
            <a:pPr algn="ctr">
              <a:defRPr/>
            </a:pPr>
            <a:r>
              <a:rPr lang="en-US" sz="1050" dirty="0">
                <a:solidFill>
                  <a:srgbClr val="002060"/>
                </a:solidFill>
                <a:latin typeface="+mj-lt"/>
              </a:rPr>
              <a:t>HEPA</a:t>
            </a:r>
          </a:p>
          <a:p>
            <a:pPr algn="ctr">
              <a:defRPr/>
            </a:pPr>
            <a:r>
              <a:rPr lang="en-US" sz="1050" dirty="0">
                <a:solidFill>
                  <a:srgbClr val="002060"/>
                </a:solidFill>
                <a:latin typeface="+mj-lt"/>
              </a:rPr>
              <a:t>FILTER</a:t>
            </a:r>
          </a:p>
        </p:txBody>
      </p:sp>
      <p:sp>
        <p:nvSpPr>
          <p:cNvPr id="46105" name="Title 1"/>
          <p:cNvSpPr>
            <a:spLocks noGrp="1"/>
          </p:cNvSpPr>
          <p:nvPr>
            <p:ph type="title"/>
          </p:nvPr>
        </p:nvSpPr>
        <p:spPr bwMode="auto">
          <a:xfrm>
            <a:off x="228600" y="152400"/>
            <a:ext cx="8686800" cy="841248"/>
          </a:xfrm>
          <a:ln>
            <a:miter lim="800000"/>
            <a:headEnd/>
            <a:tailEnd/>
          </a:ln>
        </p:spPr>
        <p:txBody>
          <a:bodyPr wrap="square" lIns="91440" tIns="45720" rIns="91440" bIns="45720" numCol="1" anchor="t" anchorCtr="0" compatLnSpc="1">
            <a:prstTxWarp prst="textNoShape">
              <a:avLst/>
            </a:prstTxWarp>
          </a:bodyPr>
          <a:lstStyle/>
          <a:p>
            <a:pPr eaLnBrk="1" hangingPunct="1">
              <a:defRPr/>
            </a:pPr>
            <a:r>
              <a:rPr lang="en-US" dirty="0" smtClean="0"/>
              <a:t>Vacuum Waste System Schematic</a:t>
            </a:r>
          </a:p>
        </p:txBody>
      </p:sp>
      <p:cxnSp>
        <p:nvCxnSpPr>
          <p:cNvPr id="30" name="Straight Arrow Connector 29"/>
          <p:cNvCxnSpPr>
            <a:stCxn id="23" idx="3"/>
          </p:cNvCxnSpPr>
          <p:nvPr/>
        </p:nvCxnSpPr>
        <p:spPr>
          <a:xfrm flipH="1" flipV="1">
            <a:off x="6934200" y="914400"/>
            <a:ext cx="6350" cy="74930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V="1">
            <a:off x="5267325" y="1133475"/>
            <a:ext cx="444500" cy="635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04800" y="2057400"/>
            <a:ext cx="609600" cy="1588"/>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304800" y="2819400"/>
            <a:ext cx="609600" cy="1588"/>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Case study – bsl-3 lab</a:t>
            </a:r>
            <a:endParaRPr lang="en-US" dirty="0"/>
          </a:p>
        </p:txBody>
      </p:sp>
      <p:sp>
        <p:nvSpPr>
          <p:cNvPr id="73730"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p:txBody>
      </p:sp>
      <p:sp>
        <p:nvSpPr>
          <p:cNvPr id="4" name="Content Placeholder 2"/>
          <p:cNvSpPr txBox="1">
            <a:spLocks/>
          </p:cNvSpPr>
          <p:nvPr/>
        </p:nvSpPr>
        <p:spPr bwMode="auto">
          <a:xfrm>
            <a:off x="457200" y="1524000"/>
            <a:ext cx="4038600" cy="5059363"/>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defRPr/>
            </a:pPr>
            <a:r>
              <a:rPr lang="en-US" sz="3200" dirty="0">
                <a:solidFill>
                  <a:schemeClr val="tx2"/>
                </a:solidFill>
                <a:latin typeface="+mn-lt"/>
              </a:rPr>
              <a:t>CDC licensing went very smoothly</a:t>
            </a:r>
          </a:p>
          <a:p>
            <a:pPr marL="342900" indent="-342900">
              <a:spcBef>
                <a:spcPct val="20000"/>
              </a:spcBef>
              <a:buClr>
                <a:schemeClr val="accent1"/>
              </a:buClr>
              <a:buSzPct val="70000"/>
              <a:buFont typeface="Wingdings 2" pitchFamily="18" charset="2"/>
              <a:buChar char=""/>
              <a:defRPr/>
            </a:pPr>
            <a:r>
              <a:rPr lang="en-US" sz="3200" dirty="0">
                <a:solidFill>
                  <a:schemeClr val="tx2"/>
                </a:solidFill>
                <a:latin typeface="+mn-lt"/>
              </a:rPr>
              <a:t>USDA permits to transport select agents have been granted</a:t>
            </a:r>
          </a:p>
          <a:p>
            <a:pPr marL="342900" indent="-342900">
              <a:spcBef>
                <a:spcPct val="20000"/>
              </a:spcBef>
              <a:buClr>
                <a:schemeClr val="accent1"/>
              </a:buClr>
              <a:buSzPct val="70000"/>
              <a:buFont typeface="Wingdings 2" pitchFamily="18" charset="2"/>
              <a:buChar char=""/>
              <a:defRPr/>
            </a:pPr>
            <a:r>
              <a:rPr lang="en-US" sz="3200" dirty="0">
                <a:solidFill>
                  <a:schemeClr val="tx2"/>
                </a:solidFill>
                <a:latin typeface="+mn-lt"/>
              </a:rPr>
              <a:t>Lab has gone hot and is producing revenues!</a:t>
            </a:r>
          </a:p>
        </p:txBody>
      </p:sp>
      <p:pic>
        <p:nvPicPr>
          <p:cNvPr id="73732" name="Picture 4" descr="DSC_4988.jpg"/>
          <p:cNvPicPr>
            <a:picLocks noChangeAspect="1"/>
          </p:cNvPicPr>
          <p:nvPr/>
        </p:nvPicPr>
        <p:blipFill>
          <a:blip r:embed="rId2"/>
          <a:srcRect/>
          <a:stretch>
            <a:fillRect/>
          </a:stretch>
        </p:blipFill>
        <p:spPr bwMode="auto">
          <a:xfrm>
            <a:off x="4648200" y="4124325"/>
            <a:ext cx="3886200" cy="2581275"/>
          </a:xfrm>
          <a:prstGeom prst="rect">
            <a:avLst/>
          </a:prstGeom>
          <a:noFill/>
          <a:ln w="12700">
            <a:solidFill>
              <a:schemeClr val="tx2"/>
            </a:solidFill>
            <a:miter lim="800000"/>
            <a:headEnd/>
            <a:tailEnd/>
          </a:ln>
        </p:spPr>
      </p:pic>
      <p:pic>
        <p:nvPicPr>
          <p:cNvPr id="73733" name="Picture 6" descr="DSC_4929.jpg"/>
          <p:cNvPicPr>
            <a:picLocks noChangeAspect="1"/>
          </p:cNvPicPr>
          <p:nvPr/>
        </p:nvPicPr>
        <p:blipFill>
          <a:blip r:embed="rId3"/>
          <a:srcRect/>
          <a:stretch>
            <a:fillRect/>
          </a:stretch>
        </p:blipFill>
        <p:spPr bwMode="auto">
          <a:xfrm>
            <a:off x="4648200" y="1431925"/>
            <a:ext cx="3886200" cy="2581275"/>
          </a:xfrm>
          <a:prstGeom prst="rect">
            <a:avLst/>
          </a:prstGeom>
          <a:noFill/>
          <a:ln w="12700">
            <a:solidFill>
              <a:schemeClr val="tx2"/>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18434" name="Text Box 4"/>
          <p:cNvSpPr txBox="1">
            <a:spLocks noChangeArrowheads="1"/>
          </p:cNvSpPr>
          <p:nvPr/>
        </p:nvSpPr>
        <p:spPr bwMode="auto">
          <a:xfrm>
            <a:off x="381000" y="1905000"/>
            <a:ext cx="8001000" cy="457200"/>
          </a:xfrm>
          <a:prstGeom prst="rect">
            <a:avLst/>
          </a:prstGeom>
          <a:noFill/>
          <a:ln w="9525">
            <a:noFill/>
            <a:miter lim="800000"/>
            <a:headEnd/>
            <a:tailEnd/>
          </a:ln>
        </p:spPr>
        <p:txBody>
          <a:bodyPr>
            <a:spAutoFit/>
          </a:bodyPr>
          <a:lstStyle/>
          <a:p>
            <a:r>
              <a:rPr lang="en-US" sz="2400">
                <a:solidFill>
                  <a:schemeClr val="tx2"/>
                </a:solidFill>
              </a:rPr>
              <a:t>It’s relevance today is particularly meaningful considering:</a:t>
            </a:r>
          </a:p>
        </p:txBody>
      </p:sp>
      <p:sp>
        <p:nvSpPr>
          <p:cNvPr id="18435" name="Text Box 4"/>
          <p:cNvSpPr txBox="1">
            <a:spLocks noChangeArrowheads="1"/>
          </p:cNvSpPr>
          <p:nvPr/>
        </p:nvSpPr>
        <p:spPr bwMode="auto">
          <a:xfrm>
            <a:off x="1066800" y="2819400"/>
            <a:ext cx="7620000" cy="457200"/>
          </a:xfrm>
          <a:prstGeom prst="rect">
            <a:avLst/>
          </a:prstGeom>
          <a:noFill/>
          <a:ln w="9525">
            <a:noFill/>
            <a:miter lim="800000"/>
            <a:headEnd/>
            <a:tailEnd/>
          </a:ln>
        </p:spPr>
        <p:txBody>
          <a:bodyPr>
            <a:spAutoFit/>
          </a:bodyPr>
          <a:lstStyle/>
          <a:p>
            <a:pPr marL="342900" indent="-342900">
              <a:buFontTx/>
              <a:buChar char="•"/>
            </a:pPr>
            <a:r>
              <a:rPr lang="en-US" sz="2400">
                <a:solidFill>
                  <a:schemeClr val="tx2"/>
                </a:solidFill>
              </a:rPr>
              <a:t>If 1 gallon represents all water in the world</a:t>
            </a:r>
          </a:p>
        </p:txBody>
      </p:sp>
      <p:sp>
        <p:nvSpPr>
          <p:cNvPr id="18436" name="Text Box 4"/>
          <p:cNvSpPr txBox="1">
            <a:spLocks noChangeArrowheads="1"/>
          </p:cNvSpPr>
          <p:nvPr/>
        </p:nvSpPr>
        <p:spPr bwMode="auto">
          <a:xfrm>
            <a:off x="1066800" y="3733800"/>
            <a:ext cx="7620000" cy="822325"/>
          </a:xfrm>
          <a:prstGeom prst="rect">
            <a:avLst/>
          </a:prstGeom>
          <a:noFill/>
          <a:ln w="9525">
            <a:noFill/>
            <a:miter lim="800000"/>
            <a:headEnd/>
            <a:tailEnd/>
          </a:ln>
        </p:spPr>
        <p:txBody>
          <a:bodyPr>
            <a:spAutoFit/>
          </a:bodyPr>
          <a:lstStyle/>
          <a:p>
            <a:pPr marL="342900" indent="-342900">
              <a:buFontTx/>
              <a:buChar char="•"/>
            </a:pPr>
            <a:r>
              <a:rPr lang="en-US" sz="2400">
                <a:solidFill>
                  <a:schemeClr val="tx2"/>
                </a:solidFill>
              </a:rPr>
              <a:t>About 1 teaspoon represents all the fresh water we have for everything we need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74754" name="Text Box 7"/>
          <p:cNvSpPr txBox="1">
            <a:spLocks noChangeArrowheads="1"/>
          </p:cNvSpPr>
          <p:nvPr/>
        </p:nvSpPr>
        <p:spPr bwMode="auto">
          <a:xfrm>
            <a:off x="4038600" y="3429000"/>
            <a:ext cx="990600" cy="366713"/>
          </a:xfrm>
          <a:prstGeom prst="rect">
            <a:avLst/>
          </a:prstGeom>
          <a:noFill/>
          <a:ln w="9525">
            <a:noFill/>
            <a:miter lim="800000"/>
            <a:headEnd/>
            <a:tailEnd/>
          </a:ln>
        </p:spPr>
        <p:txBody>
          <a:bodyPr>
            <a:spAutoFit/>
          </a:bodyPr>
          <a:lstStyle/>
          <a:p>
            <a:pPr>
              <a:spcBef>
                <a:spcPct val="50000"/>
              </a:spcBef>
            </a:pPr>
            <a:endParaRPr lang="en-US"/>
          </a:p>
        </p:txBody>
      </p:sp>
      <p:sp>
        <p:nvSpPr>
          <p:cNvPr id="74755" name="WordArt 9"/>
          <p:cNvSpPr>
            <a:spLocks noChangeArrowheads="1" noChangeShapeType="1" noTextEdit="1"/>
          </p:cNvSpPr>
          <p:nvPr/>
        </p:nvSpPr>
        <p:spPr bwMode="auto">
          <a:xfrm>
            <a:off x="3352800" y="2133600"/>
            <a:ext cx="2133600" cy="3429000"/>
          </a:xfrm>
          <a:prstGeom prst="rect">
            <a:avLst/>
          </a:prstGeom>
        </p:spPr>
        <p:txBody>
          <a:bodyPr wrap="none" fromWordArt="1">
            <a:prstTxWarp prst="textPlain">
              <a:avLst>
                <a:gd name="adj" fmla="val 50000"/>
              </a:avLst>
            </a:prstTxWarp>
          </a:bodyPr>
          <a:lstStyle/>
          <a:p>
            <a:pPr algn="ctr"/>
            <a:r>
              <a:rPr lang="en-US" sz="9600" kern="10">
                <a:ln w="25400">
                  <a:solidFill>
                    <a:srgbClr val="000000"/>
                  </a:solidFill>
                  <a:round/>
                  <a:headEnd/>
                  <a:tailEnd/>
                </a:ln>
                <a:solidFill>
                  <a:srgbClr val="CCFFCC"/>
                </a:solidFill>
                <a:latin typeface="Arial Black"/>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19458" name="Text Box 4"/>
          <p:cNvSpPr txBox="1">
            <a:spLocks noChangeArrowheads="1"/>
          </p:cNvSpPr>
          <p:nvPr/>
        </p:nvSpPr>
        <p:spPr bwMode="auto">
          <a:xfrm>
            <a:off x="381000" y="1600200"/>
            <a:ext cx="8915400" cy="822325"/>
          </a:xfrm>
          <a:prstGeom prst="rect">
            <a:avLst/>
          </a:prstGeom>
          <a:noFill/>
          <a:ln w="9525">
            <a:noFill/>
            <a:miter lim="800000"/>
            <a:headEnd/>
            <a:tailEnd/>
          </a:ln>
        </p:spPr>
        <p:txBody>
          <a:bodyPr>
            <a:spAutoFit/>
          </a:bodyPr>
          <a:lstStyle/>
          <a:p>
            <a:r>
              <a:rPr lang="en-US" sz="2400">
                <a:solidFill>
                  <a:schemeClr val="tx2"/>
                </a:solidFill>
              </a:rPr>
              <a:t>By today’s standards, that makes vacuum drainage a high performance, water saving system</a:t>
            </a:r>
            <a:r>
              <a:rPr lang="en-US" sz="2400" b="1">
                <a:solidFill>
                  <a:schemeClr val="tx2"/>
                </a:solidFill>
              </a:rPr>
              <a:t>:</a:t>
            </a:r>
            <a:endParaRPr lang="en-US" sz="2400">
              <a:solidFill>
                <a:schemeClr val="tx2"/>
              </a:solidFill>
            </a:endParaRPr>
          </a:p>
        </p:txBody>
      </p:sp>
      <p:sp>
        <p:nvSpPr>
          <p:cNvPr id="23556" name="Rectangle 12"/>
          <p:cNvSpPr>
            <a:spLocks noChangeArrowheads="1"/>
          </p:cNvSpPr>
          <p:nvPr/>
        </p:nvSpPr>
        <p:spPr bwMode="auto">
          <a:xfrm>
            <a:off x="1981200" y="2895600"/>
            <a:ext cx="1143000" cy="2819400"/>
          </a:xfrm>
          <a:prstGeom prst="rect">
            <a:avLst/>
          </a:prstGeom>
          <a:solidFill>
            <a:schemeClr val="accent3">
              <a:lumMod val="60000"/>
              <a:lumOff val="40000"/>
            </a:schemeClr>
          </a:solidFill>
          <a:ln w="19050">
            <a:solidFill>
              <a:schemeClr val="bg2">
                <a:lumMod val="10000"/>
              </a:schemeClr>
            </a:solidFill>
            <a:miter lim="800000"/>
            <a:headEnd/>
            <a:tailEnd/>
          </a:ln>
        </p:spPr>
        <p:txBody>
          <a:bodyPr wrap="none" anchor="ctr"/>
          <a:lstStyle/>
          <a:p>
            <a:pPr algn="ctr">
              <a:defRPr/>
            </a:pPr>
            <a:endParaRPr lang="en-US" b="1">
              <a:solidFill>
                <a:schemeClr val="tx2"/>
              </a:solidFill>
              <a:latin typeface="Franklin Gothic Book" pitchFamily="34" charset="0"/>
            </a:endParaRPr>
          </a:p>
          <a:p>
            <a:pPr algn="ctr">
              <a:defRPr/>
            </a:pPr>
            <a:endParaRPr lang="en-US" b="1">
              <a:solidFill>
                <a:schemeClr val="tx2"/>
              </a:solidFill>
              <a:latin typeface="Franklin Gothic Book" pitchFamily="34" charset="0"/>
            </a:endParaRPr>
          </a:p>
          <a:p>
            <a:pPr algn="ctr">
              <a:defRPr/>
            </a:pPr>
            <a:endParaRPr lang="en-US" b="1">
              <a:solidFill>
                <a:schemeClr val="tx2"/>
              </a:solidFill>
              <a:latin typeface="Franklin Gothic Book" pitchFamily="34" charset="0"/>
            </a:endParaRPr>
          </a:p>
          <a:p>
            <a:pPr algn="ctr">
              <a:defRPr/>
            </a:pPr>
            <a:endParaRPr lang="en-US" b="1">
              <a:solidFill>
                <a:schemeClr val="tx2"/>
              </a:solidFill>
              <a:latin typeface="Franklin Gothic Book" pitchFamily="34" charset="0"/>
            </a:endParaRPr>
          </a:p>
          <a:p>
            <a:pPr algn="ctr">
              <a:defRPr/>
            </a:pPr>
            <a:endParaRPr lang="en-US" b="1">
              <a:solidFill>
                <a:schemeClr val="tx2"/>
              </a:solidFill>
              <a:latin typeface="Franklin Gothic Book" pitchFamily="34" charset="0"/>
            </a:endParaRPr>
          </a:p>
          <a:p>
            <a:pPr algn="ctr">
              <a:defRPr/>
            </a:pPr>
            <a:endParaRPr lang="en-US" b="1">
              <a:solidFill>
                <a:schemeClr val="tx2"/>
              </a:solidFill>
              <a:latin typeface="Franklin Gothic Book" pitchFamily="34" charset="0"/>
            </a:endParaRPr>
          </a:p>
          <a:p>
            <a:pPr algn="ctr">
              <a:defRPr/>
            </a:pPr>
            <a:endParaRPr lang="en-US" b="1">
              <a:solidFill>
                <a:schemeClr val="tx2"/>
              </a:solidFill>
              <a:latin typeface="Franklin Gothic Book" pitchFamily="34" charset="0"/>
            </a:endParaRPr>
          </a:p>
          <a:p>
            <a:pPr algn="ctr">
              <a:defRPr/>
            </a:pPr>
            <a:r>
              <a:rPr lang="en-US" b="1">
                <a:solidFill>
                  <a:schemeClr val="tx2"/>
                </a:solidFill>
                <a:latin typeface="Franklin Gothic Book" pitchFamily="34" charset="0"/>
              </a:rPr>
              <a:t>Gravity</a:t>
            </a:r>
          </a:p>
          <a:p>
            <a:pPr algn="ctr">
              <a:defRPr/>
            </a:pPr>
            <a:r>
              <a:rPr lang="en-US" b="1">
                <a:solidFill>
                  <a:schemeClr val="tx2"/>
                </a:solidFill>
                <a:latin typeface="Franklin Gothic Book" pitchFamily="34" charset="0"/>
              </a:rPr>
              <a:t>Plumbing</a:t>
            </a:r>
          </a:p>
          <a:p>
            <a:pPr algn="ctr">
              <a:defRPr/>
            </a:pPr>
            <a:r>
              <a:rPr lang="en-US" b="1">
                <a:solidFill>
                  <a:schemeClr val="tx2"/>
                </a:solidFill>
                <a:latin typeface="Franklin Gothic Book" pitchFamily="34" charset="0"/>
              </a:rPr>
              <a:t>1.6 gpf</a:t>
            </a:r>
            <a:endParaRPr lang="en-US" sz="1400" b="1">
              <a:solidFill>
                <a:schemeClr val="tx2"/>
              </a:solidFill>
              <a:latin typeface="Franklin Gothic Book" pitchFamily="34" charset="0"/>
            </a:endParaRPr>
          </a:p>
        </p:txBody>
      </p:sp>
      <p:sp>
        <p:nvSpPr>
          <p:cNvPr id="19460" name="Rectangle 14"/>
          <p:cNvSpPr>
            <a:spLocks noChangeArrowheads="1"/>
          </p:cNvSpPr>
          <p:nvPr/>
        </p:nvSpPr>
        <p:spPr bwMode="auto">
          <a:xfrm>
            <a:off x="5334000" y="4800600"/>
            <a:ext cx="990600" cy="914400"/>
          </a:xfrm>
          <a:prstGeom prst="rect">
            <a:avLst/>
          </a:prstGeom>
          <a:solidFill>
            <a:srgbClr val="00FF00"/>
          </a:solidFill>
          <a:ln w="19050">
            <a:solidFill>
              <a:srgbClr val="1B1810"/>
            </a:solidFill>
            <a:miter lim="800000"/>
            <a:headEnd/>
            <a:tailEnd/>
          </a:ln>
        </p:spPr>
        <p:txBody>
          <a:bodyPr wrap="none" anchor="ctr"/>
          <a:lstStyle/>
          <a:p>
            <a:pPr algn="ctr"/>
            <a:r>
              <a:rPr lang="en-US" b="1">
                <a:solidFill>
                  <a:schemeClr val="tx2"/>
                </a:solidFill>
                <a:latin typeface="Franklin Gothic Book" pitchFamily="34" charset="0"/>
              </a:rPr>
              <a:t>Vacuum</a:t>
            </a:r>
          </a:p>
          <a:p>
            <a:pPr algn="ctr"/>
            <a:r>
              <a:rPr lang="en-US" b="1">
                <a:solidFill>
                  <a:schemeClr val="tx2"/>
                </a:solidFill>
                <a:latin typeface="Franklin Gothic Book" pitchFamily="34" charset="0"/>
              </a:rPr>
              <a:t>Plumbing</a:t>
            </a:r>
          </a:p>
          <a:p>
            <a:pPr algn="ctr"/>
            <a:r>
              <a:rPr lang="en-US" b="1">
                <a:solidFill>
                  <a:schemeClr val="tx2"/>
                </a:solidFill>
                <a:latin typeface="Franklin Gothic Book" pitchFamily="34" charset="0"/>
              </a:rPr>
              <a:t>0.4 gpf</a:t>
            </a:r>
            <a:endParaRPr lang="en-US" sz="1400" b="1">
              <a:solidFill>
                <a:schemeClr val="tx2"/>
              </a:solidFill>
              <a:latin typeface="Franklin Gothic Book" pitchFamily="34" charset="0"/>
            </a:endParaRPr>
          </a:p>
        </p:txBody>
      </p:sp>
      <p:sp>
        <p:nvSpPr>
          <p:cNvPr id="19461" name="Rectangle 12"/>
          <p:cNvSpPr>
            <a:spLocks noChangeArrowheads="1"/>
          </p:cNvSpPr>
          <p:nvPr/>
        </p:nvSpPr>
        <p:spPr bwMode="auto">
          <a:xfrm>
            <a:off x="3733800" y="3352800"/>
            <a:ext cx="1143000" cy="2362200"/>
          </a:xfrm>
          <a:prstGeom prst="rect">
            <a:avLst/>
          </a:prstGeom>
          <a:solidFill>
            <a:srgbClr val="CCFFCC"/>
          </a:solidFill>
          <a:ln w="19050">
            <a:solidFill>
              <a:srgbClr val="1B1810"/>
            </a:solidFill>
            <a:miter lim="800000"/>
            <a:headEnd/>
            <a:tailEnd/>
          </a:ln>
        </p:spPr>
        <p:txBody>
          <a:bodyPr wrap="none" anchor="ctr"/>
          <a:lstStyle/>
          <a:p>
            <a:pPr algn="ctr"/>
            <a:endParaRPr lang="en-US" b="1">
              <a:solidFill>
                <a:schemeClr val="tx2"/>
              </a:solidFill>
              <a:latin typeface="Franklin Gothic Book" pitchFamily="34" charset="0"/>
            </a:endParaRPr>
          </a:p>
          <a:p>
            <a:pPr algn="ctr"/>
            <a:endParaRPr lang="en-US" b="1">
              <a:solidFill>
                <a:schemeClr val="tx2"/>
              </a:solidFill>
              <a:latin typeface="Franklin Gothic Book" pitchFamily="34" charset="0"/>
            </a:endParaRPr>
          </a:p>
          <a:p>
            <a:pPr algn="ctr"/>
            <a:endParaRPr lang="en-US" b="1">
              <a:solidFill>
                <a:schemeClr val="tx2"/>
              </a:solidFill>
              <a:latin typeface="Franklin Gothic Book" pitchFamily="34" charset="0"/>
            </a:endParaRPr>
          </a:p>
          <a:p>
            <a:pPr algn="ctr"/>
            <a:endParaRPr lang="en-US" b="1">
              <a:solidFill>
                <a:schemeClr val="tx2"/>
              </a:solidFill>
              <a:latin typeface="Franklin Gothic Book" pitchFamily="34" charset="0"/>
            </a:endParaRPr>
          </a:p>
          <a:p>
            <a:pPr algn="ctr"/>
            <a:endParaRPr lang="en-US" b="1">
              <a:solidFill>
                <a:schemeClr val="tx2"/>
              </a:solidFill>
              <a:latin typeface="Franklin Gothic Book" pitchFamily="34" charset="0"/>
            </a:endParaRPr>
          </a:p>
          <a:p>
            <a:pPr algn="ctr"/>
            <a:r>
              <a:rPr lang="en-US" b="1">
                <a:solidFill>
                  <a:schemeClr val="tx2"/>
                </a:solidFill>
                <a:latin typeface="Franklin Gothic Book" pitchFamily="34" charset="0"/>
              </a:rPr>
              <a:t>Gravity</a:t>
            </a:r>
          </a:p>
          <a:p>
            <a:pPr algn="ctr"/>
            <a:r>
              <a:rPr lang="en-US" b="1">
                <a:solidFill>
                  <a:schemeClr val="tx2"/>
                </a:solidFill>
                <a:latin typeface="Franklin Gothic Book" pitchFamily="34" charset="0"/>
              </a:rPr>
              <a:t>Plumbing</a:t>
            </a:r>
          </a:p>
          <a:p>
            <a:pPr algn="ctr"/>
            <a:r>
              <a:rPr lang="en-US" b="1">
                <a:solidFill>
                  <a:schemeClr val="tx2"/>
                </a:solidFill>
                <a:latin typeface="Franklin Gothic Book" pitchFamily="34" charset="0"/>
              </a:rPr>
              <a:t>1.28 gpf</a:t>
            </a:r>
            <a:endParaRPr lang="en-US" sz="1400" b="1">
              <a:solidFill>
                <a:schemeClr val="tx2"/>
              </a:solidFill>
              <a:latin typeface="Franklin Gothic Book" pitchFamily="34" charset="0"/>
            </a:endParaRPr>
          </a:p>
        </p:txBody>
      </p:sp>
      <p:sp>
        <p:nvSpPr>
          <p:cNvPr id="19462" name="Text Box 8"/>
          <p:cNvSpPr txBox="1">
            <a:spLocks noChangeArrowheads="1"/>
          </p:cNvSpPr>
          <p:nvPr/>
        </p:nvSpPr>
        <p:spPr bwMode="auto">
          <a:xfrm>
            <a:off x="381000" y="6248400"/>
            <a:ext cx="8153400" cy="366713"/>
          </a:xfrm>
          <a:prstGeom prst="rect">
            <a:avLst/>
          </a:prstGeom>
          <a:noFill/>
          <a:ln w="9525">
            <a:noFill/>
            <a:miter lim="800000"/>
            <a:headEnd/>
            <a:tailEnd/>
          </a:ln>
        </p:spPr>
        <p:txBody>
          <a:bodyPr>
            <a:spAutoFit/>
          </a:bodyPr>
          <a:lstStyle/>
          <a:p>
            <a:r>
              <a:rPr lang="en-US">
                <a:solidFill>
                  <a:schemeClr val="tx2"/>
                </a:solidFill>
              </a:rPr>
              <a:t>[…queue the WTO counter…]</a:t>
            </a:r>
          </a:p>
        </p:txBody>
      </p:sp>
      <p:sp>
        <p:nvSpPr>
          <p:cNvPr id="19463" name="Text Box 8"/>
          <p:cNvSpPr txBox="1">
            <a:spLocks noChangeArrowheads="1"/>
          </p:cNvSpPr>
          <p:nvPr/>
        </p:nvSpPr>
        <p:spPr bwMode="auto">
          <a:xfrm>
            <a:off x="1981200" y="2971800"/>
            <a:ext cx="1066800" cy="641350"/>
          </a:xfrm>
          <a:prstGeom prst="rect">
            <a:avLst/>
          </a:prstGeom>
          <a:noFill/>
          <a:ln w="9525">
            <a:noFill/>
            <a:miter lim="800000"/>
            <a:headEnd/>
            <a:tailEnd/>
          </a:ln>
        </p:spPr>
        <p:txBody>
          <a:bodyPr>
            <a:spAutoFit/>
          </a:bodyPr>
          <a:lstStyle/>
          <a:p>
            <a:pPr algn="ctr">
              <a:spcBef>
                <a:spcPct val="50000"/>
              </a:spcBef>
            </a:pPr>
            <a:r>
              <a:rPr lang="en-US"/>
              <a:t>Low Flush</a:t>
            </a:r>
          </a:p>
        </p:txBody>
      </p:sp>
      <p:sp>
        <p:nvSpPr>
          <p:cNvPr id="19464" name="Text Box 9"/>
          <p:cNvSpPr txBox="1">
            <a:spLocks noChangeArrowheads="1"/>
          </p:cNvSpPr>
          <p:nvPr/>
        </p:nvSpPr>
        <p:spPr bwMode="auto">
          <a:xfrm>
            <a:off x="3733800" y="3429000"/>
            <a:ext cx="1066800" cy="915988"/>
          </a:xfrm>
          <a:prstGeom prst="rect">
            <a:avLst/>
          </a:prstGeom>
          <a:noFill/>
          <a:ln w="9525">
            <a:noFill/>
            <a:miter lim="800000"/>
            <a:headEnd/>
            <a:tailEnd/>
          </a:ln>
        </p:spPr>
        <p:txBody>
          <a:bodyPr>
            <a:spAutoFit/>
          </a:bodyPr>
          <a:lstStyle/>
          <a:p>
            <a:pPr algn="ctr">
              <a:spcBef>
                <a:spcPct val="50000"/>
              </a:spcBef>
            </a:pPr>
            <a:r>
              <a:rPr lang="en-US">
                <a:solidFill>
                  <a:schemeClr val="tx2"/>
                </a:solidFill>
              </a:rPr>
              <a:t>Ultra Low Flush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19460" grpId="0" animBg="1"/>
      <p:bldP spid="19461" grpId="0" animBg="1"/>
      <p:bldP spid="19463" grpId="0"/>
      <p:bldP spid="194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20482" name="Text Box 3"/>
          <p:cNvSpPr txBox="1">
            <a:spLocks noChangeArrowheads="1"/>
          </p:cNvSpPr>
          <p:nvPr/>
        </p:nvSpPr>
        <p:spPr bwMode="auto">
          <a:xfrm>
            <a:off x="457200" y="1447800"/>
            <a:ext cx="8229600" cy="579438"/>
          </a:xfrm>
          <a:prstGeom prst="rect">
            <a:avLst/>
          </a:prstGeom>
          <a:noFill/>
          <a:ln w="9525">
            <a:noFill/>
            <a:miter lim="800000"/>
            <a:headEnd/>
            <a:tailEnd/>
          </a:ln>
        </p:spPr>
        <p:txBody>
          <a:bodyPr>
            <a:spAutoFit/>
          </a:bodyPr>
          <a:lstStyle/>
          <a:p>
            <a:r>
              <a:rPr lang="en-US" sz="3200">
                <a:solidFill>
                  <a:schemeClr val="tx2"/>
                </a:solidFill>
              </a:rPr>
              <a:t>Definition for buildings….</a:t>
            </a:r>
          </a:p>
        </p:txBody>
      </p:sp>
      <p:sp>
        <p:nvSpPr>
          <p:cNvPr id="20483" name="Text Box 4"/>
          <p:cNvSpPr txBox="1">
            <a:spLocks noChangeArrowheads="1"/>
          </p:cNvSpPr>
          <p:nvPr/>
        </p:nvSpPr>
        <p:spPr bwMode="auto">
          <a:xfrm>
            <a:off x="685800" y="2362200"/>
            <a:ext cx="7848600" cy="2282825"/>
          </a:xfrm>
          <a:prstGeom prst="rect">
            <a:avLst/>
          </a:prstGeom>
          <a:noFill/>
          <a:ln w="9525">
            <a:noFill/>
            <a:miter lim="800000"/>
            <a:headEnd/>
            <a:tailEnd/>
          </a:ln>
        </p:spPr>
        <p:txBody>
          <a:bodyPr>
            <a:spAutoFit/>
          </a:bodyPr>
          <a:lstStyle/>
          <a:p>
            <a:r>
              <a:rPr lang="en-US" sz="2400">
                <a:solidFill>
                  <a:schemeClr val="tx2"/>
                </a:solidFill>
              </a:rPr>
              <a:t>A vacuum drainage system consists of components, materials, and hardware organized to provide a waste transportation system that does not depend entirely on gravity for the conveyance of waste products from their point of origin to their eventual disposal in a conventional gravity sewer system.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Vacuum plumbing systems  </a:t>
            </a:r>
            <a:endParaRPr lang="en-US" dirty="0"/>
          </a:p>
        </p:txBody>
      </p:sp>
      <p:sp>
        <p:nvSpPr>
          <p:cNvPr id="21506" name="Text Box 3"/>
          <p:cNvSpPr txBox="1">
            <a:spLocks noChangeArrowheads="1"/>
          </p:cNvSpPr>
          <p:nvPr/>
        </p:nvSpPr>
        <p:spPr bwMode="auto">
          <a:xfrm>
            <a:off x="457200" y="1219200"/>
            <a:ext cx="8229600" cy="579438"/>
          </a:xfrm>
          <a:prstGeom prst="rect">
            <a:avLst/>
          </a:prstGeom>
          <a:noFill/>
          <a:ln w="9525">
            <a:noFill/>
            <a:miter lim="800000"/>
            <a:headEnd/>
            <a:tailEnd/>
          </a:ln>
        </p:spPr>
        <p:txBody>
          <a:bodyPr>
            <a:spAutoFit/>
          </a:bodyPr>
          <a:lstStyle/>
          <a:p>
            <a:r>
              <a:rPr lang="en-US" sz="3200">
                <a:solidFill>
                  <a:schemeClr val="tx2"/>
                </a:solidFill>
              </a:rPr>
              <a:t>An example….</a:t>
            </a:r>
          </a:p>
        </p:txBody>
      </p:sp>
      <p:pic>
        <p:nvPicPr>
          <p:cNvPr id="21507" name="Picture 6" descr="how it works"/>
          <p:cNvPicPr>
            <a:picLocks noChangeAspect="1" noChangeArrowheads="1"/>
          </p:cNvPicPr>
          <p:nvPr/>
        </p:nvPicPr>
        <p:blipFill>
          <a:blip r:embed="rId2"/>
          <a:srcRect/>
          <a:stretch>
            <a:fillRect/>
          </a:stretch>
        </p:blipFill>
        <p:spPr bwMode="auto">
          <a:xfrm>
            <a:off x="838200" y="1752600"/>
            <a:ext cx="7543800" cy="488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rgbClr val="FFFFFF"/>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FFFFFF"/>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Trek</Template>
  <TotalTime>3319</TotalTime>
  <Words>3503</Words>
  <Application>Microsoft Office PowerPoint</Application>
  <PresentationFormat>On-screen Show (4:3)</PresentationFormat>
  <Paragraphs>429</Paragraphs>
  <Slides>60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Trek</vt:lpstr>
      <vt:lpstr>Acrobat Document</vt:lpstr>
      <vt:lpstr>Future frontiers for Plumbing Design</vt:lpstr>
      <vt:lpstr>Vacuum plumbing systems  </vt:lpstr>
      <vt:lpstr>Vacuum plumbing systems  </vt:lpstr>
      <vt:lpstr>Vacuum plumbing system Benefits </vt:lpstr>
      <vt:lpstr>Vacuum plumbing system Benefits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 - components</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A designers perspective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Vacuum plumbing systems  </vt:lpstr>
      <vt:lpstr>An owners case study &amp; perspective    </vt:lpstr>
      <vt:lpstr>Case study – bsl-3 laboratory</vt:lpstr>
      <vt:lpstr>Case study – bsl-3 laboratory</vt:lpstr>
      <vt:lpstr>Case study – bsl-3 laboratory</vt:lpstr>
      <vt:lpstr>Case study – bsl-3 laboratory</vt:lpstr>
      <vt:lpstr>Case study – bsl-3 laboratory</vt:lpstr>
      <vt:lpstr>Case study – bsl-3 laboratory</vt:lpstr>
      <vt:lpstr>Case study – bsl-3 laboratory</vt:lpstr>
      <vt:lpstr>Case study – bsl-3 laboratory</vt:lpstr>
      <vt:lpstr>Vacuum Waste System Schematic</vt:lpstr>
      <vt:lpstr>Case study – bsl-3 lab</vt:lpstr>
      <vt:lpstr>Vacuum plumbing systems  </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 User</dc:creator>
  <cp:lastModifiedBy> </cp:lastModifiedBy>
  <cp:revision>270</cp:revision>
  <dcterms:created xsi:type="dcterms:W3CDTF">2010-10-23T19:56:02Z</dcterms:created>
  <dcterms:modified xsi:type="dcterms:W3CDTF">2011-01-24T14:06:53Z</dcterms:modified>
</cp:coreProperties>
</file>